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sldIdLst>
    <p:sldId id="256" r:id="rId2"/>
    <p:sldId id="281" r:id="rId3"/>
    <p:sldId id="282" r:id="rId4"/>
    <p:sldId id="283" r:id="rId5"/>
    <p:sldId id="285" r:id="rId6"/>
    <p:sldId id="284" r:id="rId7"/>
    <p:sldId id="288" r:id="rId8"/>
    <p:sldId id="287" r:id="rId9"/>
    <p:sldId id="291" r:id="rId10"/>
    <p:sldId id="294" r:id="rId11"/>
    <p:sldId id="292" r:id="rId12"/>
    <p:sldId id="293" r:id="rId13"/>
    <p:sldId id="286" r:id="rId14"/>
    <p:sldId id="289" r:id="rId15"/>
    <p:sldId id="290" r:id="rId16"/>
    <p:sldId id="296" r:id="rId17"/>
    <p:sldId id="303" r:id="rId18"/>
    <p:sldId id="304" r:id="rId19"/>
    <p:sldId id="305" r:id="rId20"/>
    <p:sldId id="306" r:id="rId21"/>
    <p:sldId id="307" r:id="rId22"/>
    <p:sldId id="295" r:id="rId23"/>
    <p:sldId id="308" r:id="rId24"/>
    <p:sldId id="309" r:id="rId25"/>
    <p:sldId id="310" r:id="rId26"/>
    <p:sldId id="311" r:id="rId27"/>
    <p:sldId id="312" r:id="rId28"/>
    <p:sldId id="317" r:id="rId29"/>
    <p:sldId id="316" r:id="rId30"/>
    <p:sldId id="298" r:id="rId31"/>
    <p:sldId id="300" r:id="rId32"/>
    <p:sldId id="313" r:id="rId33"/>
    <p:sldId id="299" r:id="rId34"/>
    <p:sldId id="301" r:id="rId35"/>
    <p:sldId id="302" r:id="rId36"/>
    <p:sldId id="297" r:id="rId37"/>
    <p:sldId id="314" r:id="rId38"/>
    <p:sldId id="315" r:id="rId39"/>
    <p:sldId id="318" r:id="rId40"/>
    <p:sldId id="26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2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47D3C-0FE8-48CD-ABE8-2F27A3675F13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5841D-9202-401D-8230-986CBD68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6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5E1A-9C8C-46AD-81E4-38711766F2B8}" type="datetime10">
              <a:rPr lang="en-US" smtClean="0"/>
              <a:t>08:33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7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1B6B-0932-4247-8245-8F27FDE5EEEA}" type="datetime10">
              <a:rPr lang="en-US" smtClean="0"/>
              <a:t>08:33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9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902E-9007-4551-B744-B2B2B6BC9C56}" type="datetime10">
              <a:rPr lang="en-US" smtClean="0"/>
              <a:t>08:33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7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08:33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5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08:33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0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C7E-FF97-495E-8EA6-C5BAD3AE314C}" type="datetime10">
              <a:rPr lang="en-US" smtClean="0"/>
              <a:t>08:33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7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D53F-7ACA-4B0B-B523-4F46A2824FC5}" type="datetime10">
              <a:rPr lang="en-US" smtClean="0"/>
              <a:t>08:33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C268-431E-4349-9A45-98FD4D86C13F}" type="datetime10">
              <a:rPr lang="en-US" smtClean="0"/>
              <a:t>08:33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4175-704E-4DD3-9E08-6D81C044BEE2}" type="datetime10">
              <a:rPr lang="en-US" smtClean="0"/>
              <a:t>08:33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131A-5425-4BE3-A567-B8E7A0687957}" type="datetime10">
              <a:rPr lang="en-US" smtClean="0"/>
              <a:t>08:33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8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62BD-8D8B-46AD-9B8C-A463E47E2FF7}" type="datetime10">
              <a:rPr lang="en-US" smtClean="0"/>
              <a:t>08:33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3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174172"/>
            <a:ext cx="10515600" cy="959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422400"/>
            <a:ext cx="10515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476344" y="6376591"/>
            <a:ext cx="287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3300"/>
                </a:solidFill>
                <a:latin typeface="Arial Narrow" panose="020B0606020202030204" pitchFamily="34" charset="0"/>
              </a:defRPr>
            </a:lvl1pPr>
          </a:lstStyle>
          <a:p>
            <a:fld id="{3F83F346-FC3B-4FAE-9C55-E22FC3EDEB65}" type="datetime10">
              <a:rPr lang="en-US" smtClean="0"/>
              <a:pPr/>
              <a:t>08:33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00"/>
                </a:solidFill>
              </a:defRPr>
            </a:lvl1pPr>
          </a:lstStyle>
          <a:p>
            <a:fld id="{BF021985-4801-4ED1-847D-F9AC44EE79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églalap 6"/>
          <p:cNvSpPr/>
          <p:nvPr userDrawn="1"/>
        </p:nvSpPr>
        <p:spPr>
          <a:xfrm>
            <a:off x="0" y="1167618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 userDrawn="1"/>
        </p:nvSpPr>
        <p:spPr>
          <a:xfrm>
            <a:off x="0" y="6234797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zövegdoboz 8"/>
          <p:cNvSpPr txBox="1"/>
          <p:nvPr userDrawn="1"/>
        </p:nvSpPr>
        <p:spPr>
          <a:xfrm>
            <a:off x="838200" y="6333271"/>
            <a:ext cx="2964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Open </a:t>
            </a:r>
            <a:r>
              <a:rPr lang="hu-HU" dirty="0" err="1" smtClean="0">
                <a:solidFill>
                  <a:srgbClr val="003300"/>
                </a:solidFill>
                <a:latin typeface="Arial Narrow" panose="020B0606020202030204" pitchFamily="34" charset="0"/>
              </a:rPr>
              <a:t>source</a:t>
            </a:r>
            <a:r>
              <a:rPr lang="hu-HU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 GIS</a:t>
            </a:r>
            <a:endParaRPr lang="en-US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3371273" y="6354246"/>
            <a:ext cx="551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Eszközök készítése Pythonnal 1.</a:t>
            </a:r>
            <a:endParaRPr lang="en-US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5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300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03300"/>
          </a:solidFill>
          <a:latin typeface="Arial Narrow" panose="020B0606020202030204" pitchFamily="34" charset="0"/>
          <a:ea typeface="+mn-ea"/>
          <a:cs typeface="+mn-cs"/>
        </a:defRPr>
      </a:lvl1pPr>
      <a:lvl2pPr marL="534988" indent="-228600" algn="l" defTabSz="914400" rtl="0" eaLnBrk="1" latinLnBrk="0" hangingPunct="1">
        <a:lnSpc>
          <a:spcPct val="90000"/>
        </a:lnSpc>
        <a:spcBef>
          <a:spcPts val="500"/>
        </a:spcBef>
        <a:buFont typeface="Arial Narrow" panose="020B0606020202030204" pitchFamily="34" charset="0"/>
        <a:buChar char="–"/>
        <a:defRPr sz="2400" kern="1200">
          <a:solidFill>
            <a:srgbClr val="006600"/>
          </a:solidFill>
          <a:latin typeface="Arial Narrow" panose="020B06060202020302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rgbClr val="006600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Eszközök </a:t>
            </a:r>
            <a:r>
              <a:rPr lang="hu-HU" dirty="0"/>
              <a:t>készítése </a:t>
            </a:r>
            <a:r>
              <a:rPr lang="hu-HU" dirty="0" smtClean="0"/>
              <a:t>Pythonnal 1.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Open </a:t>
            </a:r>
            <a:r>
              <a:rPr lang="hu-HU" dirty="0" err="1"/>
              <a:t>source</a:t>
            </a:r>
            <a:r>
              <a:rPr lang="hu-HU" dirty="0"/>
              <a:t> </a:t>
            </a:r>
            <a:r>
              <a:rPr lang="hu-HU" dirty="0" smtClean="0"/>
              <a:t>GIS</a:t>
            </a:r>
          </a:p>
          <a:p>
            <a:r>
              <a:rPr lang="hu-HU" dirty="0" smtClean="0"/>
              <a:t>2023.04.12.</a:t>
            </a:r>
          </a:p>
          <a:p>
            <a:r>
              <a:rPr lang="hu-HU" dirty="0" err="1" smtClean="0"/>
              <a:t>Bede-Fazekas</a:t>
            </a:r>
            <a:r>
              <a:rPr lang="hu-HU" dirty="0" smtClean="0"/>
              <a:t> Ákos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4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Eszközök típusa és metódusai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eszközök legfontosabb, felülírandó metódusai (némelyikkel már találkoztunk)</a:t>
            </a:r>
          </a:p>
          <a:p>
            <a:pPr lvl="1"/>
            <a:r>
              <a:rPr lang="hu-HU" dirty="0" smtClean="0"/>
              <a:t>.</a:t>
            </a:r>
            <a:r>
              <a:rPr lang="hu-HU" dirty="0" err="1" smtClean="0"/>
              <a:t>id</a:t>
            </a:r>
            <a:r>
              <a:rPr lang="hu-HU" dirty="0" smtClean="0"/>
              <a:t>(): azonosító </a:t>
            </a:r>
          </a:p>
          <a:p>
            <a:pPr lvl="1"/>
            <a:r>
              <a:rPr lang="hu-HU" dirty="0"/>
              <a:t>.</a:t>
            </a:r>
            <a:r>
              <a:rPr lang="hu-HU" dirty="0" err="1" smtClean="0"/>
              <a:t>displayName</a:t>
            </a:r>
            <a:r>
              <a:rPr lang="hu-HU" dirty="0" smtClean="0"/>
              <a:t>(): teljes megjelenő név (nyelvfüggő)</a:t>
            </a:r>
          </a:p>
          <a:p>
            <a:pPr lvl="1"/>
            <a:r>
              <a:rPr lang="hu-HU" dirty="0" smtClean="0"/>
              <a:t>.</a:t>
            </a:r>
            <a:r>
              <a:rPr lang="hu-HU" dirty="0" err="1" smtClean="0"/>
              <a:t>name</a:t>
            </a:r>
            <a:r>
              <a:rPr lang="hu-HU" dirty="0" smtClean="0"/>
              <a:t>(): rövid angol név</a:t>
            </a:r>
          </a:p>
          <a:p>
            <a:pPr lvl="1"/>
            <a:r>
              <a:rPr lang="hu-HU" dirty="0" smtClean="0"/>
              <a:t>.</a:t>
            </a:r>
            <a:r>
              <a:rPr lang="hu-HU" dirty="0" err="1" smtClean="0"/>
              <a:t>groupId</a:t>
            </a:r>
            <a:r>
              <a:rPr lang="hu-HU" dirty="0" smtClean="0"/>
              <a:t>(): az eszközt tartalmazó csoport azonosítója (rövid </a:t>
            </a:r>
            <a:r>
              <a:rPr lang="hu-HU" dirty="0"/>
              <a:t>angol </a:t>
            </a:r>
            <a:r>
              <a:rPr lang="hu-HU" dirty="0" smtClean="0"/>
              <a:t>név)</a:t>
            </a:r>
          </a:p>
          <a:p>
            <a:pPr lvl="1"/>
            <a:r>
              <a:rPr lang="hu-HU" dirty="0" smtClean="0"/>
              <a:t>.</a:t>
            </a:r>
            <a:r>
              <a:rPr lang="hu-HU" dirty="0" err="1" smtClean="0"/>
              <a:t>group</a:t>
            </a:r>
            <a:r>
              <a:rPr lang="hu-HU" dirty="0" smtClean="0"/>
              <a:t>(): az </a:t>
            </a:r>
            <a:r>
              <a:rPr lang="hu-HU" dirty="0"/>
              <a:t>eszközt tartalmazó csoport teljes megjelenő </a:t>
            </a:r>
            <a:r>
              <a:rPr lang="hu-HU" dirty="0" smtClean="0"/>
              <a:t>neve</a:t>
            </a:r>
            <a:r>
              <a:rPr lang="hu-HU" dirty="0"/>
              <a:t> (nyelvfüggő</a:t>
            </a:r>
            <a:r>
              <a:rPr lang="hu-HU" dirty="0" smtClean="0"/>
              <a:t>)</a:t>
            </a:r>
          </a:p>
          <a:p>
            <a:pPr lvl="1"/>
            <a:r>
              <a:rPr lang="hu-HU" dirty="0"/>
              <a:t>.</a:t>
            </a:r>
            <a:r>
              <a:rPr lang="hu-HU" dirty="0" err="1" smtClean="0"/>
              <a:t>shortHelpString</a:t>
            </a:r>
            <a:r>
              <a:rPr lang="hu-HU" dirty="0" smtClean="0"/>
              <a:t>(): rövid leírás </a:t>
            </a:r>
            <a:r>
              <a:rPr lang="hu-HU" dirty="0"/>
              <a:t>(nyelvfüggő</a:t>
            </a:r>
            <a:r>
              <a:rPr lang="hu-HU" dirty="0" smtClean="0"/>
              <a:t>)</a:t>
            </a:r>
          </a:p>
          <a:p>
            <a:r>
              <a:rPr lang="hu-HU" dirty="0"/>
              <a:t>néhány olyan metódus is van, amit majd felül fogunk írni, de közvetlenül sosem hívjuk meg</a:t>
            </a:r>
          </a:p>
          <a:p>
            <a:pPr lvl="1"/>
            <a:r>
              <a:rPr lang="hu-HU" dirty="0"/>
              <a:t>.</a:t>
            </a:r>
            <a:r>
              <a:rPr lang="hu-HU" dirty="0" err="1"/>
              <a:t>initAlgorithm</a:t>
            </a:r>
            <a:r>
              <a:rPr lang="hu-HU" dirty="0"/>
              <a:t>(): az eszközt inicializálja, rögzíti a bemeneti és kimeneti paramétereket</a:t>
            </a:r>
          </a:p>
          <a:p>
            <a:pPr lvl="1"/>
            <a:r>
              <a:rPr lang="hu-HU" dirty="0"/>
              <a:t>.</a:t>
            </a:r>
            <a:r>
              <a:rPr lang="hu-HU" dirty="0" err="1"/>
              <a:t>processAlgorithm</a:t>
            </a:r>
            <a:r>
              <a:rPr lang="hu-HU" dirty="0"/>
              <a:t>(): végrehajtja az eszköz belső lépéseit</a:t>
            </a:r>
          </a:p>
          <a:p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5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Eszközök típusa és metódusai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DEMO 3</a:t>
            </a:r>
          </a:p>
          <a:p>
            <a:pPr lvl="1"/>
            <a:r>
              <a:rPr lang="hu-HU" dirty="0" smtClean="0"/>
              <a:t>végiglépkedünk az összes eszközön, kiválasztjuk a </a:t>
            </a:r>
            <a:r>
              <a:rPr lang="hu-HU" dirty="0" err="1" smtClean="0"/>
              <a:t>centroidképzést</a:t>
            </a:r>
            <a:endParaRPr lang="hu-HU" dirty="0" smtClean="0"/>
          </a:p>
          <a:p>
            <a:pPr lvl="1"/>
            <a:r>
              <a:rPr lang="hu-HU" dirty="0" smtClean="0"/>
              <a:t>két verzió: </a:t>
            </a:r>
            <a:r>
              <a:rPr lang="hu-HU" dirty="0" err="1" smtClean="0"/>
              <a:t>for</a:t>
            </a:r>
            <a:r>
              <a:rPr lang="hu-HU" dirty="0" smtClean="0"/>
              <a:t>+</a:t>
            </a:r>
            <a:r>
              <a:rPr lang="hu-HU" dirty="0" err="1" smtClean="0"/>
              <a:t>break</a:t>
            </a:r>
            <a:r>
              <a:rPr lang="hu-HU" dirty="0" smtClean="0"/>
              <a:t> vs. </a:t>
            </a:r>
            <a:r>
              <a:rPr lang="hu-HU" dirty="0" err="1" smtClean="0"/>
              <a:t>while</a:t>
            </a:r>
            <a:endParaRPr lang="hu-HU" dirty="0" smtClean="0"/>
          </a:p>
          <a:p>
            <a:pPr lvl="1"/>
            <a:r>
              <a:rPr lang="hu-HU" dirty="0" smtClean="0"/>
              <a:t>megnézzük az eszköz metódusait</a:t>
            </a:r>
            <a:endParaRPr lang="hu-HU" dirty="0"/>
          </a:p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 err="1" smtClean="0"/>
              <a:t>break</a:t>
            </a:r>
            <a:r>
              <a:rPr lang="hu-HU" dirty="0" smtClean="0"/>
              <a:t> és </a:t>
            </a:r>
            <a:r>
              <a:rPr lang="hu-HU" dirty="0" err="1" smtClean="0"/>
              <a:t>continue</a:t>
            </a:r>
            <a:r>
              <a:rPr lang="hu-HU" dirty="0" smtClean="0"/>
              <a:t> olyan utasítások, amelyek használatát nem javaslom</a:t>
            </a:r>
          </a:p>
          <a:p>
            <a:pPr lvl="1"/>
            <a:r>
              <a:rPr lang="hu-HU" dirty="0" smtClean="0"/>
              <a:t>viszont hamarosan újra találkozunk velük, ezért bemutatom</a:t>
            </a:r>
          </a:p>
          <a:p>
            <a:pPr lvl="1"/>
            <a:r>
              <a:rPr lang="hu-HU" dirty="0" err="1" smtClean="0"/>
              <a:t>break</a:t>
            </a:r>
            <a:r>
              <a:rPr lang="hu-HU" dirty="0" smtClean="0"/>
              <a:t>: idő előtt megszakítja a ciklust</a:t>
            </a:r>
          </a:p>
          <a:p>
            <a:pPr lvl="1"/>
            <a:r>
              <a:rPr lang="hu-HU" dirty="0" err="1" smtClean="0"/>
              <a:t>continue</a:t>
            </a:r>
            <a:r>
              <a:rPr lang="hu-HU" dirty="0" smtClean="0"/>
              <a:t>: idő előtt lépteti a ciklust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08:33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3172" y="3733800"/>
            <a:ext cx="2078884" cy="23431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353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Osztályok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osztályok létrehozása:</a:t>
            </a:r>
          </a:p>
          <a:p>
            <a:pPr lvl="2"/>
            <a:endParaRPr lang="hu-HU" dirty="0" smtClean="0"/>
          </a:p>
          <a:p>
            <a:pPr lvl="2"/>
            <a:r>
              <a:rPr lang="en-US" dirty="0" smtClean="0"/>
              <a:t>class </a:t>
            </a:r>
            <a:r>
              <a:rPr lang="hu-HU" i="1" dirty="0" smtClean="0"/>
              <a:t>név</a:t>
            </a:r>
            <a:r>
              <a:rPr lang="en-US" dirty="0" smtClean="0"/>
              <a:t>(</a:t>
            </a:r>
            <a:r>
              <a:rPr lang="hu-HU" i="1" dirty="0" smtClean="0"/>
              <a:t>szülő_neve</a:t>
            </a:r>
            <a:r>
              <a:rPr lang="en-US" dirty="0" smtClean="0"/>
              <a:t>)</a:t>
            </a:r>
            <a:r>
              <a:rPr lang="hu-HU" dirty="0" smtClean="0"/>
              <a:t>:</a:t>
            </a:r>
          </a:p>
          <a:p>
            <a:pPr lvl="2"/>
            <a:r>
              <a:rPr lang="hu-HU" dirty="0"/>
              <a:t>	</a:t>
            </a:r>
            <a:r>
              <a:rPr lang="hu-HU" i="1" dirty="0" smtClean="0"/>
              <a:t>osztály_törzse</a:t>
            </a:r>
          </a:p>
          <a:p>
            <a:r>
              <a:rPr lang="hu-HU" dirty="0" smtClean="0"/>
              <a:t>osztály törzsében mindenféle utasítások lehetnek</a:t>
            </a:r>
          </a:p>
          <a:p>
            <a:pPr lvl="1"/>
            <a:r>
              <a:rPr lang="hu-HU" dirty="0" smtClean="0"/>
              <a:t>de jellemzően függvényeket definiálunk</a:t>
            </a:r>
          </a:p>
          <a:p>
            <a:pPr lvl="1"/>
            <a:r>
              <a:rPr lang="hu-HU" dirty="0" smtClean="0"/>
              <a:t>ezek lesznek az osztály metódusai</a:t>
            </a:r>
          </a:p>
          <a:p>
            <a:r>
              <a:rPr lang="hu-HU" dirty="0" err="1" smtClean="0"/>
              <a:t>self</a:t>
            </a:r>
            <a:r>
              <a:rPr lang="hu-HU" dirty="0" smtClean="0"/>
              <a:t> kulcsszó</a:t>
            </a:r>
          </a:p>
          <a:p>
            <a:pPr lvl="1"/>
            <a:r>
              <a:rPr lang="hu-HU" dirty="0" smtClean="0"/>
              <a:t>magára az osztályra (pontosabban a példányra) mutat</a:t>
            </a:r>
          </a:p>
          <a:p>
            <a:pPr lvl="1"/>
            <a:r>
              <a:rPr lang="hu-HU" dirty="0" smtClean="0"/>
              <a:t>az osztályon belüli változókat (attribútumokat/mezőket) és függvényeket (metódusokat) a </a:t>
            </a:r>
            <a:r>
              <a:rPr lang="hu-HU" dirty="0" err="1" smtClean="0"/>
              <a:t>self.</a:t>
            </a:r>
            <a:r>
              <a:rPr lang="hu-HU" i="1" dirty="0" err="1" smtClean="0"/>
              <a:t>változónév</a:t>
            </a:r>
            <a:r>
              <a:rPr lang="hu-HU" dirty="0" smtClean="0"/>
              <a:t> és </a:t>
            </a:r>
            <a:r>
              <a:rPr lang="hu-HU" dirty="0" err="1" smtClean="0"/>
              <a:t>self.</a:t>
            </a:r>
            <a:r>
              <a:rPr lang="hu-HU" i="1" dirty="0" err="1" smtClean="0"/>
              <a:t>függvénynév</a:t>
            </a:r>
            <a:r>
              <a:rPr lang="hu-HU" dirty="0" smtClean="0"/>
              <a:t>() módon érhetjük el</a:t>
            </a:r>
          </a:p>
          <a:p>
            <a:pPr lvl="1"/>
            <a:r>
              <a:rPr lang="hu-HU" dirty="0" smtClean="0"/>
              <a:t>a metódusok első (rejtett) paramétere mindig a </a:t>
            </a:r>
            <a:r>
              <a:rPr lang="hu-HU" dirty="0" err="1" smtClean="0"/>
              <a:t>self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9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Eszköz készítése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Feldolgozás &gt; Eszköztár &gt; </a:t>
            </a:r>
            <a:r>
              <a:rPr lang="hu-HU" dirty="0" err="1" smtClean="0"/>
              <a:t>Szkriptek</a:t>
            </a:r>
            <a:endParaRPr lang="hu-HU" dirty="0" smtClean="0"/>
          </a:p>
          <a:p>
            <a:pPr lvl="1"/>
            <a:r>
              <a:rPr lang="hu-HU" dirty="0" smtClean="0"/>
              <a:t>Új </a:t>
            </a:r>
            <a:r>
              <a:rPr lang="hu-HU" dirty="0" err="1" smtClean="0"/>
              <a:t>szkript</a:t>
            </a:r>
            <a:r>
              <a:rPr lang="hu-HU" dirty="0" smtClean="0"/>
              <a:t> létrehozása…: üres szerkesztőablak</a:t>
            </a:r>
          </a:p>
          <a:p>
            <a:pPr lvl="1"/>
            <a:r>
              <a:rPr lang="hu-HU" dirty="0"/>
              <a:t>Új </a:t>
            </a:r>
            <a:r>
              <a:rPr lang="hu-HU" dirty="0" err="1"/>
              <a:t>szkript</a:t>
            </a:r>
            <a:r>
              <a:rPr lang="hu-HU" dirty="0"/>
              <a:t> </a:t>
            </a:r>
            <a:r>
              <a:rPr lang="hu-HU" dirty="0" smtClean="0"/>
              <a:t>létrehozása sablonból…: szerkesztőablak egy eszköz torzójával</a:t>
            </a:r>
          </a:p>
          <a:p>
            <a:pPr lvl="1"/>
            <a:r>
              <a:rPr lang="hu-HU" dirty="0" smtClean="0"/>
              <a:t>Létező </a:t>
            </a:r>
            <a:r>
              <a:rPr lang="hu-HU" dirty="0" err="1" smtClean="0"/>
              <a:t>szkript</a:t>
            </a:r>
            <a:r>
              <a:rPr lang="hu-HU" dirty="0" smtClean="0"/>
              <a:t> megnyitása…: szerkesztőablakba betöltünk egy .</a:t>
            </a:r>
            <a:r>
              <a:rPr lang="hu-HU" dirty="0" err="1" smtClean="0"/>
              <a:t>py-fájlt</a:t>
            </a:r>
            <a:endParaRPr lang="hu-HU" dirty="0" smtClean="0"/>
          </a:p>
          <a:p>
            <a:pPr lvl="1"/>
            <a:r>
              <a:rPr lang="hu-HU" dirty="0" err="1" smtClean="0"/>
              <a:t>Szkript</a:t>
            </a:r>
            <a:r>
              <a:rPr lang="hu-HU" dirty="0" smtClean="0"/>
              <a:t> hozzáadása az eszköztárhoz…: szerkesztés nélkül, egy már kész .</a:t>
            </a:r>
            <a:r>
              <a:rPr lang="hu-HU" dirty="0" err="1" smtClean="0"/>
              <a:t>py-fájlt</a:t>
            </a:r>
            <a:r>
              <a:rPr lang="hu-HU" dirty="0" smtClean="0"/>
              <a:t> adunk az eszköztárhoz</a:t>
            </a:r>
          </a:p>
          <a:p>
            <a:r>
              <a:rPr lang="hu-HU" dirty="0" smtClean="0"/>
              <a:t>mi sablonból fogunk dolgozni</a:t>
            </a:r>
          </a:p>
          <a:p>
            <a:r>
              <a:rPr lang="hu-HU" dirty="0" smtClean="0"/>
              <a:t>QGIS vs. </a:t>
            </a:r>
            <a:r>
              <a:rPr lang="hu-HU" dirty="0" err="1" smtClean="0"/>
              <a:t>ArcGIS</a:t>
            </a:r>
            <a:endParaRPr lang="hu-HU" dirty="0" smtClean="0"/>
          </a:p>
          <a:p>
            <a:pPr lvl="1"/>
            <a:r>
              <a:rPr lang="hu-HU" dirty="0" err="1" smtClean="0"/>
              <a:t>ArcGIS</a:t>
            </a:r>
            <a:r>
              <a:rPr lang="hu-HU" dirty="0" smtClean="0"/>
              <a:t>: </a:t>
            </a:r>
            <a:r>
              <a:rPr lang="hu-HU" dirty="0" err="1" smtClean="0"/>
              <a:t>Toolbox</a:t>
            </a:r>
            <a:r>
              <a:rPr lang="hu-HU" dirty="0" smtClean="0"/>
              <a:t> (varázsló) és Python </a:t>
            </a:r>
            <a:r>
              <a:rPr lang="hu-HU" dirty="0" err="1" smtClean="0"/>
              <a:t>Toolbox</a:t>
            </a:r>
            <a:r>
              <a:rPr lang="hu-HU" dirty="0" smtClean="0"/>
              <a:t> (programozós)</a:t>
            </a:r>
          </a:p>
          <a:p>
            <a:pPr lvl="1"/>
            <a:r>
              <a:rPr lang="hu-HU" dirty="0" smtClean="0"/>
              <a:t>QGIS a Python </a:t>
            </a:r>
            <a:r>
              <a:rPr lang="hu-HU" dirty="0" err="1" smtClean="0"/>
              <a:t>Toolboxhoz</a:t>
            </a:r>
            <a:r>
              <a:rPr lang="hu-HU" dirty="0" smtClean="0"/>
              <a:t> hasonlít</a:t>
            </a:r>
          </a:p>
          <a:p>
            <a:pPr lvl="1"/>
            <a:r>
              <a:rPr lang="hu-HU" dirty="0" smtClean="0"/>
              <a:t>paramétereket, nevet, mindent Pythonból adunk meg</a:t>
            </a:r>
          </a:p>
          <a:p>
            <a:pPr lvl="1"/>
            <a:r>
              <a:rPr lang="hu-HU" dirty="0" smtClean="0"/>
              <a:t>ez kicsit körülményesebb, mint a </a:t>
            </a:r>
            <a:r>
              <a:rPr lang="hu-HU" dirty="0" err="1" smtClean="0"/>
              <a:t>kattintgatós</a:t>
            </a:r>
            <a:r>
              <a:rPr lang="hu-HU" dirty="0" smtClean="0"/>
              <a:t> </a:t>
            </a:r>
            <a:r>
              <a:rPr lang="hu-HU" dirty="0" err="1" smtClean="0"/>
              <a:t>ArcGIS-es</a:t>
            </a:r>
            <a:r>
              <a:rPr lang="hu-HU" dirty="0" smtClean="0"/>
              <a:t> varázsló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08:33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8855" y="174172"/>
            <a:ext cx="3033487" cy="13643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8716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Eszköz készítése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szerkesztőablak</a:t>
            </a:r>
          </a:p>
          <a:p>
            <a:pPr lvl="1"/>
            <a:r>
              <a:rPr lang="hu-HU" dirty="0" smtClean="0"/>
              <a:t>"Feldolgozás </a:t>
            </a:r>
            <a:r>
              <a:rPr lang="hu-HU" dirty="0" err="1" smtClean="0"/>
              <a:t>szkript</a:t>
            </a:r>
            <a:r>
              <a:rPr lang="hu-HU" dirty="0" smtClean="0"/>
              <a:t> szerkesztő"</a:t>
            </a:r>
          </a:p>
          <a:p>
            <a:pPr lvl="1"/>
            <a:r>
              <a:rPr lang="hu-HU" dirty="0" smtClean="0"/>
              <a:t>néhány gomb csupán (megnyitás, mentés, futtatás stb.)</a:t>
            </a:r>
          </a:p>
          <a:p>
            <a:pPr lvl="1"/>
            <a:r>
              <a:rPr lang="hu-HU" dirty="0" smtClean="0"/>
              <a:t>automatikus kiegészítés (hasznos)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08:33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541" y="2743200"/>
            <a:ext cx="6373861" cy="32947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922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Eszköz készítése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főbb lépések</a:t>
            </a:r>
          </a:p>
          <a:p>
            <a:pPr lvl="1"/>
            <a:r>
              <a:rPr lang="hu-HU" dirty="0" smtClean="0"/>
              <a:t>szerkesztőbe betöltjük a </a:t>
            </a:r>
            <a:r>
              <a:rPr lang="hu-HU" dirty="0" err="1" smtClean="0"/>
              <a:t>szkriptet</a:t>
            </a:r>
            <a:r>
              <a:rPr lang="hu-HU" dirty="0" smtClean="0"/>
              <a:t> vagy létrehozzuk a semmiből/sablonból</a:t>
            </a:r>
          </a:p>
          <a:p>
            <a:pPr lvl="1"/>
            <a:r>
              <a:rPr lang="hu-HU" dirty="0" smtClean="0"/>
              <a:t>mentjük .</a:t>
            </a:r>
            <a:r>
              <a:rPr lang="hu-HU" dirty="0" err="1" smtClean="0"/>
              <a:t>py-fájlként</a:t>
            </a:r>
            <a:r>
              <a:rPr lang="hu-HU" dirty="0"/>
              <a:t> </a:t>
            </a:r>
            <a:r>
              <a:rPr lang="hu-HU" dirty="0" smtClean="0"/>
              <a:t>(alapértelmezett mappába mentés </a:t>
            </a:r>
            <a:r>
              <a:rPr lang="hu-HU" dirty="0" smtClean="0">
                <a:sym typeface="Wingdings" panose="05000000000000000000" pitchFamily="2" charset="2"/>
              </a:rPr>
              <a:t> rögtön hozzáadódik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futtatással ellenőrizzük</a:t>
            </a:r>
          </a:p>
          <a:p>
            <a:pPr lvl="1"/>
            <a:r>
              <a:rPr lang="hu-HU" dirty="0" smtClean="0"/>
              <a:t>ha jól működik, akkor hozzáadjuk az eszköztárhoz (</a:t>
            </a:r>
            <a:r>
              <a:rPr lang="hu-HU" dirty="0" err="1" smtClean="0"/>
              <a:t>Szkriptek</a:t>
            </a:r>
            <a:r>
              <a:rPr lang="hu-HU" dirty="0" smtClean="0"/>
              <a:t> blokk megjelenik)</a:t>
            </a:r>
          </a:p>
          <a:p>
            <a:pPr lvl="1"/>
            <a:r>
              <a:rPr lang="hu-HU" dirty="0" smtClean="0"/>
              <a:t>később is szerkeszthetjük (jobb klikk &gt; </a:t>
            </a:r>
            <a:r>
              <a:rPr lang="hu-HU" dirty="0" err="1" smtClean="0"/>
              <a:t>Szkript</a:t>
            </a:r>
            <a:r>
              <a:rPr lang="hu-HU" dirty="0" smtClean="0"/>
              <a:t> szerkesztése…)</a:t>
            </a:r>
            <a:endParaRPr lang="hu-HU" dirty="0"/>
          </a:p>
          <a:p>
            <a:r>
              <a:rPr lang="hu-HU" dirty="0" smtClean="0"/>
              <a:t>DEMO 4</a:t>
            </a:r>
          </a:p>
          <a:p>
            <a:pPr lvl="1"/>
            <a:r>
              <a:rPr lang="hu-HU" dirty="0" smtClean="0"/>
              <a:t>új </a:t>
            </a:r>
            <a:r>
              <a:rPr lang="hu-HU" dirty="0" err="1" smtClean="0"/>
              <a:t>szkript</a:t>
            </a:r>
            <a:r>
              <a:rPr lang="hu-HU" dirty="0" smtClean="0"/>
              <a:t> sablonból</a:t>
            </a:r>
          </a:p>
          <a:p>
            <a:pPr lvl="1"/>
            <a:r>
              <a:rPr lang="hu-HU" dirty="0" smtClean="0"/>
              <a:t>automatikus kiegészítés kipróbálása</a:t>
            </a:r>
          </a:p>
          <a:p>
            <a:pPr lvl="1"/>
            <a:r>
              <a:rPr lang="hu-HU" dirty="0" smtClean="0"/>
              <a:t>mentés .</a:t>
            </a:r>
            <a:r>
              <a:rPr lang="hu-HU" dirty="0" err="1" smtClean="0"/>
              <a:t>py-fájlként</a:t>
            </a:r>
            <a:r>
              <a:rPr lang="hu-HU" dirty="0" smtClean="0"/>
              <a:t>, ellenőrzés</a:t>
            </a:r>
          </a:p>
          <a:p>
            <a:pPr lvl="1"/>
            <a:r>
              <a:rPr lang="hu-HU" dirty="0" smtClean="0"/>
              <a:t>hozzáadás eszköztárhoz</a:t>
            </a:r>
          </a:p>
          <a:p>
            <a:pPr lvl="1"/>
            <a:r>
              <a:rPr lang="hu-HU" dirty="0" smtClean="0"/>
              <a:t>utólagos szerkesztés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08:33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2625" y="3958771"/>
            <a:ext cx="3714750" cy="2133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920" y="3958771"/>
            <a:ext cx="1846729" cy="2133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8437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344" y="1422398"/>
            <a:ext cx="5623018" cy="46858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Eszköz felépítése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5607383" cy="4754563"/>
          </a:xfrm>
        </p:spPr>
        <p:txBody>
          <a:bodyPr/>
          <a:lstStyle/>
          <a:p>
            <a:r>
              <a:rPr lang="hu-HU" dirty="0" smtClean="0"/>
              <a:t>DEMO 5: </a:t>
            </a:r>
            <a:r>
              <a:rPr lang="hu-HU" dirty="0" err="1" smtClean="0"/>
              <a:t>eszkozsablon.py</a:t>
            </a:r>
            <a:endParaRPr lang="hu-HU" dirty="0" smtClean="0"/>
          </a:p>
          <a:p>
            <a:r>
              <a:rPr lang="hu-HU" dirty="0" smtClean="0">
                <a:solidFill>
                  <a:srgbClr val="FF0000"/>
                </a:solidFill>
              </a:rPr>
              <a:t>első sor: információ a karakterkódolásról (UTF-8) megjegyzésként</a:t>
            </a:r>
          </a:p>
          <a:p>
            <a:r>
              <a:rPr lang="hu-HU" dirty="0" smtClean="0"/>
              <a:t>modulok importálása</a:t>
            </a:r>
          </a:p>
          <a:p>
            <a:r>
              <a:rPr lang="en-US" dirty="0"/>
              <a:t>class </a:t>
            </a:r>
            <a:r>
              <a:rPr lang="hu-HU" i="1" dirty="0" smtClean="0"/>
              <a:t>eszköznév</a:t>
            </a:r>
            <a:r>
              <a:rPr lang="en-US" dirty="0" smtClean="0"/>
              <a:t>(</a:t>
            </a:r>
            <a:r>
              <a:rPr lang="en-US" dirty="0" err="1" smtClean="0"/>
              <a:t>QgsProcessingAlgorithm</a:t>
            </a:r>
            <a:r>
              <a:rPr lang="en-US" dirty="0" smtClean="0"/>
              <a:t>):</a:t>
            </a:r>
            <a:endParaRPr lang="hu-HU" dirty="0" smtClean="0"/>
          </a:p>
          <a:p>
            <a:r>
              <a:rPr lang="hu-HU" dirty="0"/>
              <a:t>bemeneti és kimeneti paraméterek nevének rögzítése "konstansként"</a:t>
            </a:r>
          </a:p>
          <a:p>
            <a:r>
              <a:rPr lang="hu-HU" dirty="0" smtClean="0"/>
              <a:t>mindenféle kis metódusok definíciója</a:t>
            </a:r>
          </a:p>
          <a:p>
            <a:pPr lvl="1"/>
            <a:r>
              <a:rPr lang="hu-HU" dirty="0" smtClean="0"/>
              <a:t>a </a:t>
            </a:r>
            <a:r>
              <a:rPr lang="hu-HU" dirty="0" err="1" smtClean="0"/>
              <a:t>nyelvfüggetlenek</a:t>
            </a:r>
            <a:r>
              <a:rPr lang="hu-HU" dirty="0" smtClean="0"/>
              <a:t> egyszerűen egy szöveget adnak vissza</a:t>
            </a:r>
          </a:p>
          <a:p>
            <a:pPr lvl="1"/>
            <a:r>
              <a:rPr lang="hu-HU" dirty="0" smtClean="0"/>
              <a:t>a </a:t>
            </a:r>
            <a:r>
              <a:rPr lang="hu-HU" dirty="0"/>
              <a:t>nyelvfüggők pedig a </a:t>
            </a:r>
            <a:r>
              <a:rPr lang="hu-HU" dirty="0" err="1" smtClean="0"/>
              <a:t>self.tr</a:t>
            </a:r>
            <a:r>
              <a:rPr lang="hu-HU" dirty="0" smtClean="0"/>
              <a:t>(</a:t>
            </a:r>
            <a:r>
              <a:rPr lang="hu-HU" i="1" dirty="0" smtClean="0"/>
              <a:t>szöveg</a:t>
            </a:r>
            <a:r>
              <a:rPr lang="hu-HU" dirty="0" smtClean="0"/>
              <a:t>) értékét adják vissza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08:33</a:t>
            </a:fld>
            <a:endParaRPr lang="en-US"/>
          </a:p>
        </p:txBody>
      </p:sp>
      <p:sp>
        <p:nvSpPr>
          <p:cNvPr id="6" name="Téglalap 5"/>
          <p:cNvSpPr/>
          <p:nvPr/>
        </p:nvSpPr>
        <p:spPr>
          <a:xfrm>
            <a:off x="6362700" y="1353683"/>
            <a:ext cx="5753100" cy="2274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4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344" y="1422398"/>
            <a:ext cx="5623018" cy="46858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Eszköz felépítése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5607383" cy="4754563"/>
          </a:xfrm>
        </p:spPr>
        <p:txBody>
          <a:bodyPr/>
          <a:lstStyle/>
          <a:p>
            <a:r>
              <a:rPr lang="hu-HU" dirty="0"/>
              <a:t>DEMO 5: </a:t>
            </a:r>
            <a:r>
              <a:rPr lang="hu-HU" dirty="0" err="1" smtClean="0"/>
              <a:t>eszkozsablon.py</a:t>
            </a:r>
            <a:endParaRPr lang="hu-HU" dirty="0" smtClean="0"/>
          </a:p>
          <a:p>
            <a:r>
              <a:rPr lang="hu-HU" dirty="0" smtClean="0"/>
              <a:t>első sor: információ a karakterkódolásról (UTF-8) megjegyzésként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modulok importálása</a:t>
            </a:r>
          </a:p>
          <a:p>
            <a:r>
              <a:rPr lang="en-US" dirty="0"/>
              <a:t>class </a:t>
            </a:r>
            <a:r>
              <a:rPr lang="hu-HU" i="1" dirty="0" smtClean="0"/>
              <a:t>eszköznév</a:t>
            </a:r>
            <a:r>
              <a:rPr lang="en-US" dirty="0" smtClean="0"/>
              <a:t>(</a:t>
            </a:r>
            <a:r>
              <a:rPr lang="en-US" dirty="0" err="1" smtClean="0"/>
              <a:t>QgsProcessingAlgorithm</a:t>
            </a:r>
            <a:r>
              <a:rPr lang="en-US" dirty="0" smtClean="0"/>
              <a:t>):</a:t>
            </a:r>
            <a:endParaRPr lang="hu-HU" dirty="0" smtClean="0"/>
          </a:p>
          <a:p>
            <a:r>
              <a:rPr lang="hu-HU" dirty="0"/>
              <a:t>bemeneti és kimeneti paraméterek nevének rögzítése "konstansként"</a:t>
            </a:r>
          </a:p>
          <a:p>
            <a:r>
              <a:rPr lang="hu-HU" dirty="0" smtClean="0"/>
              <a:t>mindenféle kis metódusok definíciója</a:t>
            </a:r>
          </a:p>
          <a:p>
            <a:pPr lvl="1"/>
            <a:r>
              <a:rPr lang="hu-HU" dirty="0" smtClean="0"/>
              <a:t>a </a:t>
            </a:r>
            <a:r>
              <a:rPr lang="hu-HU" dirty="0" err="1" smtClean="0"/>
              <a:t>nyelvfüggetlenek</a:t>
            </a:r>
            <a:r>
              <a:rPr lang="hu-HU" dirty="0" smtClean="0"/>
              <a:t> egyszerűen egy szöveget adnak vissza</a:t>
            </a:r>
          </a:p>
          <a:p>
            <a:pPr lvl="1"/>
            <a:r>
              <a:rPr lang="hu-HU" dirty="0" smtClean="0"/>
              <a:t>a </a:t>
            </a:r>
            <a:r>
              <a:rPr lang="hu-HU" dirty="0"/>
              <a:t>nyelvfüggők pedig a </a:t>
            </a:r>
            <a:r>
              <a:rPr lang="hu-HU" dirty="0" err="1" smtClean="0"/>
              <a:t>self.tr</a:t>
            </a:r>
            <a:r>
              <a:rPr lang="hu-HU" dirty="0" smtClean="0"/>
              <a:t>(</a:t>
            </a:r>
            <a:r>
              <a:rPr lang="hu-HU" i="1" dirty="0" smtClean="0"/>
              <a:t>szöveg</a:t>
            </a:r>
            <a:r>
              <a:rPr lang="hu-HU" dirty="0" smtClean="0"/>
              <a:t>) értékét adják vissza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08:33</a:t>
            </a:fld>
            <a:endParaRPr lang="en-US"/>
          </a:p>
        </p:txBody>
      </p:sp>
      <p:sp>
        <p:nvSpPr>
          <p:cNvPr id="6" name="Téglalap 5"/>
          <p:cNvSpPr/>
          <p:nvPr/>
        </p:nvSpPr>
        <p:spPr>
          <a:xfrm>
            <a:off x="6362700" y="1692350"/>
            <a:ext cx="5753100" cy="847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1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344" y="1422398"/>
            <a:ext cx="5623018" cy="46858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Eszköz felépítése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5607383" cy="4754563"/>
          </a:xfrm>
        </p:spPr>
        <p:txBody>
          <a:bodyPr/>
          <a:lstStyle/>
          <a:p>
            <a:r>
              <a:rPr lang="hu-HU" dirty="0"/>
              <a:t>DEMO 5: </a:t>
            </a:r>
            <a:r>
              <a:rPr lang="hu-HU" dirty="0" err="1" smtClean="0"/>
              <a:t>eszkozsablon.py</a:t>
            </a:r>
            <a:endParaRPr lang="hu-HU" dirty="0" smtClean="0"/>
          </a:p>
          <a:p>
            <a:r>
              <a:rPr lang="hu-HU" dirty="0" smtClean="0"/>
              <a:t>első sor: információ a karakterkódolásról (UTF-8) megjegyzésként</a:t>
            </a:r>
          </a:p>
          <a:p>
            <a:r>
              <a:rPr lang="hu-HU" dirty="0"/>
              <a:t>modulok importálása</a:t>
            </a:r>
          </a:p>
          <a:p>
            <a:r>
              <a:rPr lang="en-US" dirty="0">
                <a:solidFill>
                  <a:srgbClr val="FF0000"/>
                </a:solidFill>
              </a:rPr>
              <a:t>class </a:t>
            </a:r>
            <a:r>
              <a:rPr lang="hu-HU" i="1" dirty="0" smtClean="0">
                <a:solidFill>
                  <a:srgbClr val="FF0000"/>
                </a:solidFill>
              </a:rPr>
              <a:t>eszköznév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QgsProcessingAlgorithm</a:t>
            </a:r>
            <a:r>
              <a:rPr lang="en-US" dirty="0" smtClean="0">
                <a:solidFill>
                  <a:srgbClr val="FF0000"/>
                </a:solidFill>
              </a:rPr>
              <a:t>):</a:t>
            </a:r>
            <a:endParaRPr lang="hu-HU" dirty="0" smtClean="0">
              <a:solidFill>
                <a:srgbClr val="FF0000"/>
              </a:solidFill>
            </a:endParaRPr>
          </a:p>
          <a:p>
            <a:r>
              <a:rPr lang="hu-HU" dirty="0"/>
              <a:t>bemeneti és kimeneti paraméterek nevének rögzítése "konstansként"</a:t>
            </a:r>
          </a:p>
          <a:p>
            <a:r>
              <a:rPr lang="hu-HU" dirty="0" smtClean="0"/>
              <a:t>mindenféle kis metódusok definíciója</a:t>
            </a:r>
          </a:p>
          <a:p>
            <a:pPr lvl="1"/>
            <a:r>
              <a:rPr lang="hu-HU" dirty="0" smtClean="0"/>
              <a:t>a </a:t>
            </a:r>
            <a:r>
              <a:rPr lang="hu-HU" dirty="0" err="1" smtClean="0"/>
              <a:t>nyelvfüggetlenek</a:t>
            </a:r>
            <a:r>
              <a:rPr lang="hu-HU" dirty="0" smtClean="0"/>
              <a:t> egyszerűen egy szöveget adnak vissza</a:t>
            </a:r>
          </a:p>
          <a:p>
            <a:pPr lvl="1"/>
            <a:r>
              <a:rPr lang="hu-HU" dirty="0" smtClean="0"/>
              <a:t>a </a:t>
            </a:r>
            <a:r>
              <a:rPr lang="hu-HU" dirty="0"/>
              <a:t>nyelvfüggők pedig a </a:t>
            </a:r>
            <a:r>
              <a:rPr lang="hu-HU" dirty="0" err="1" smtClean="0"/>
              <a:t>self.tr</a:t>
            </a:r>
            <a:r>
              <a:rPr lang="hu-HU" dirty="0" smtClean="0"/>
              <a:t>(</a:t>
            </a:r>
            <a:r>
              <a:rPr lang="hu-HU" i="1" dirty="0" smtClean="0"/>
              <a:t>szöveg</a:t>
            </a:r>
            <a:r>
              <a:rPr lang="hu-HU" dirty="0" smtClean="0"/>
              <a:t>) értékét adják vissza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08:33</a:t>
            </a:fld>
            <a:endParaRPr lang="en-US"/>
          </a:p>
        </p:txBody>
      </p:sp>
      <p:sp>
        <p:nvSpPr>
          <p:cNvPr id="6" name="Téglalap 5"/>
          <p:cNvSpPr/>
          <p:nvPr/>
        </p:nvSpPr>
        <p:spPr>
          <a:xfrm>
            <a:off x="6362700" y="2651906"/>
            <a:ext cx="5753100" cy="1703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6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344" y="1422398"/>
            <a:ext cx="5623018" cy="46858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Eszköz felépítése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5607383" cy="4754563"/>
          </a:xfrm>
        </p:spPr>
        <p:txBody>
          <a:bodyPr/>
          <a:lstStyle/>
          <a:p>
            <a:r>
              <a:rPr lang="hu-HU" dirty="0"/>
              <a:t>DEMO 5: </a:t>
            </a:r>
            <a:r>
              <a:rPr lang="hu-HU" dirty="0" err="1" smtClean="0"/>
              <a:t>eszkozsablon.py</a:t>
            </a:r>
            <a:endParaRPr lang="hu-HU" dirty="0" smtClean="0"/>
          </a:p>
          <a:p>
            <a:r>
              <a:rPr lang="hu-HU" dirty="0" smtClean="0"/>
              <a:t>első sor: információ a karakterkódolásról (UTF-8) megjegyzésként</a:t>
            </a:r>
          </a:p>
          <a:p>
            <a:r>
              <a:rPr lang="hu-HU" dirty="0"/>
              <a:t>modulok importálása</a:t>
            </a:r>
          </a:p>
          <a:p>
            <a:r>
              <a:rPr lang="en-US" dirty="0"/>
              <a:t>class </a:t>
            </a:r>
            <a:r>
              <a:rPr lang="hu-HU" i="1" dirty="0" smtClean="0"/>
              <a:t>eszköznév</a:t>
            </a:r>
            <a:r>
              <a:rPr lang="en-US" dirty="0" smtClean="0"/>
              <a:t>(</a:t>
            </a:r>
            <a:r>
              <a:rPr lang="en-US" dirty="0" err="1" smtClean="0"/>
              <a:t>QgsProcessingAlgorithm</a:t>
            </a:r>
            <a:r>
              <a:rPr lang="en-US" dirty="0" smtClean="0"/>
              <a:t>):</a:t>
            </a:r>
            <a:endParaRPr lang="hu-HU" dirty="0" smtClean="0"/>
          </a:p>
          <a:p>
            <a:r>
              <a:rPr lang="hu-HU" dirty="0" smtClean="0">
                <a:solidFill>
                  <a:srgbClr val="FF0000"/>
                </a:solidFill>
              </a:rPr>
              <a:t>bemeneti és kimeneti paraméterek nevének rögzítése "konstansként"</a:t>
            </a:r>
          </a:p>
          <a:p>
            <a:r>
              <a:rPr lang="hu-HU" dirty="0" smtClean="0"/>
              <a:t>mindenféle kis metódusok definíciója</a:t>
            </a:r>
          </a:p>
          <a:p>
            <a:pPr lvl="1"/>
            <a:r>
              <a:rPr lang="hu-HU" dirty="0" smtClean="0"/>
              <a:t>a </a:t>
            </a:r>
            <a:r>
              <a:rPr lang="hu-HU" dirty="0" err="1" smtClean="0"/>
              <a:t>nyelvfüggetlenek</a:t>
            </a:r>
            <a:r>
              <a:rPr lang="hu-HU" dirty="0" smtClean="0"/>
              <a:t> egyszerűen egy szöveget adnak vissza</a:t>
            </a:r>
          </a:p>
          <a:p>
            <a:pPr lvl="1"/>
            <a:r>
              <a:rPr lang="hu-HU" dirty="0" smtClean="0"/>
              <a:t>a </a:t>
            </a:r>
            <a:r>
              <a:rPr lang="hu-HU" dirty="0"/>
              <a:t>nyelvfüggők pedig a </a:t>
            </a:r>
            <a:r>
              <a:rPr lang="hu-HU" dirty="0" err="1" smtClean="0"/>
              <a:t>self.tr</a:t>
            </a:r>
            <a:r>
              <a:rPr lang="hu-HU" dirty="0" smtClean="0"/>
              <a:t>(</a:t>
            </a:r>
            <a:r>
              <a:rPr lang="hu-HU" i="1" dirty="0" smtClean="0"/>
              <a:t>szöveg</a:t>
            </a:r>
            <a:r>
              <a:rPr lang="hu-HU" dirty="0" smtClean="0"/>
              <a:t>) értékét adják vissza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08:33</a:t>
            </a:fld>
            <a:endParaRPr lang="en-US"/>
          </a:p>
        </p:txBody>
      </p:sp>
      <p:sp>
        <p:nvSpPr>
          <p:cNvPr id="6" name="Téglalap 5"/>
          <p:cNvSpPr/>
          <p:nvPr/>
        </p:nvSpPr>
        <p:spPr>
          <a:xfrm flipV="1">
            <a:off x="6362700" y="2788356"/>
            <a:ext cx="5753100" cy="2935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3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Kommunikáció a felhasználóval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/>
              <a:t>print() utasítás a </a:t>
            </a:r>
            <a:r>
              <a:rPr lang="hu-HU" dirty="0" smtClean="0"/>
              <a:t>Python-konzolra ír szöveget</a:t>
            </a:r>
          </a:p>
          <a:p>
            <a:pPr lvl="1"/>
            <a:r>
              <a:rPr lang="hu-HU" dirty="0" smtClean="0"/>
              <a:t>a felhasználónak nem itt akarunk üzenni…</a:t>
            </a:r>
          </a:p>
          <a:p>
            <a:pPr lvl="1"/>
            <a:r>
              <a:rPr lang="hu-HU" dirty="0" smtClean="0"/>
              <a:t>továbbá párhuzamos (többmagos) feldolgozás esetén nem megbízható</a:t>
            </a:r>
          </a:p>
          <a:p>
            <a:pPr lvl="1"/>
            <a:r>
              <a:rPr lang="hu-HU" dirty="0" smtClean="0"/>
              <a:t>és nagyon lelassítja az eszközök futását (ha sokszor írunk a képernyőre)</a:t>
            </a:r>
          </a:p>
          <a:p>
            <a:r>
              <a:rPr lang="hu-HU" dirty="0" smtClean="0"/>
              <a:t>három helyen érdemes kommunikálni</a:t>
            </a:r>
          </a:p>
          <a:p>
            <a:pPr lvl="1"/>
            <a:r>
              <a:rPr lang="hu-HU" dirty="0" smtClean="0"/>
              <a:t>felugró információs sávban</a:t>
            </a:r>
          </a:p>
          <a:p>
            <a:pPr lvl="1"/>
            <a:r>
              <a:rPr lang="hu-HU" dirty="0" smtClean="0"/>
              <a:t>eszközfuttatási naplóban</a:t>
            </a:r>
          </a:p>
          <a:p>
            <a:pPr lvl="1"/>
            <a:r>
              <a:rPr lang="hu-HU" dirty="0" smtClean="0"/>
              <a:t>általános naplóban ("Üzenet napló panel", nem mutatom be)</a:t>
            </a:r>
            <a:endParaRPr lang="hu-HU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08:33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130" y="4736783"/>
            <a:ext cx="6057900" cy="1409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169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344" y="1422398"/>
            <a:ext cx="5623018" cy="46858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Eszköz felépítése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5607383" cy="4754563"/>
          </a:xfrm>
        </p:spPr>
        <p:txBody>
          <a:bodyPr/>
          <a:lstStyle/>
          <a:p>
            <a:r>
              <a:rPr lang="hu-HU" dirty="0"/>
              <a:t>DEMO 5: </a:t>
            </a:r>
            <a:r>
              <a:rPr lang="hu-HU" dirty="0" err="1" smtClean="0"/>
              <a:t>eszkozsablon.py</a:t>
            </a:r>
            <a:endParaRPr lang="hu-HU" dirty="0" smtClean="0"/>
          </a:p>
          <a:p>
            <a:r>
              <a:rPr lang="hu-HU" dirty="0" smtClean="0"/>
              <a:t>első sor: információ a karakterkódolásról (UTF-8) megjegyzésként</a:t>
            </a:r>
          </a:p>
          <a:p>
            <a:r>
              <a:rPr lang="hu-HU" dirty="0"/>
              <a:t>modulok importálása</a:t>
            </a:r>
          </a:p>
          <a:p>
            <a:r>
              <a:rPr lang="en-US" dirty="0"/>
              <a:t>class </a:t>
            </a:r>
            <a:r>
              <a:rPr lang="hu-HU" i="1" dirty="0" smtClean="0"/>
              <a:t>eszköznév</a:t>
            </a:r>
            <a:r>
              <a:rPr lang="en-US" dirty="0" smtClean="0"/>
              <a:t>(</a:t>
            </a:r>
            <a:r>
              <a:rPr lang="en-US" dirty="0" err="1" smtClean="0"/>
              <a:t>QgsProcessingAlgorithm</a:t>
            </a:r>
            <a:r>
              <a:rPr lang="en-US" dirty="0" smtClean="0"/>
              <a:t>):</a:t>
            </a:r>
            <a:endParaRPr lang="hu-HU" dirty="0" smtClean="0"/>
          </a:p>
          <a:p>
            <a:r>
              <a:rPr lang="hu-HU" dirty="0"/>
              <a:t>bemeneti és kimeneti paraméterek nevének rögzítése "konstansként"</a:t>
            </a:r>
          </a:p>
          <a:p>
            <a:r>
              <a:rPr lang="hu-HU" dirty="0" smtClean="0"/>
              <a:t>mindenféle kis metódusok definíciója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a </a:t>
            </a:r>
            <a:r>
              <a:rPr lang="hu-HU" dirty="0" err="1" smtClean="0">
                <a:solidFill>
                  <a:srgbClr val="FF0000"/>
                </a:solidFill>
              </a:rPr>
              <a:t>nyelvfüggetlenek</a:t>
            </a:r>
            <a:r>
              <a:rPr lang="hu-HU" dirty="0" smtClean="0">
                <a:solidFill>
                  <a:srgbClr val="FF0000"/>
                </a:solidFill>
              </a:rPr>
              <a:t> egyszerűen egy szöveget adnak vissza</a:t>
            </a:r>
          </a:p>
          <a:p>
            <a:pPr lvl="1"/>
            <a:r>
              <a:rPr lang="hu-HU" dirty="0" smtClean="0"/>
              <a:t>a </a:t>
            </a:r>
            <a:r>
              <a:rPr lang="hu-HU" dirty="0"/>
              <a:t>nyelvfüggők pedig a </a:t>
            </a:r>
            <a:r>
              <a:rPr lang="hu-HU" dirty="0" err="1" smtClean="0"/>
              <a:t>self.tr</a:t>
            </a:r>
            <a:r>
              <a:rPr lang="hu-HU" dirty="0" smtClean="0"/>
              <a:t>(</a:t>
            </a:r>
            <a:r>
              <a:rPr lang="hu-HU" i="1" dirty="0" smtClean="0"/>
              <a:t>szöveg</a:t>
            </a:r>
            <a:r>
              <a:rPr lang="hu-HU" dirty="0" smtClean="0"/>
              <a:t>) értékét adják vissza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08:33</a:t>
            </a:fld>
            <a:endParaRPr lang="en-US"/>
          </a:p>
        </p:txBody>
      </p:sp>
      <p:sp>
        <p:nvSpPr>
          <p:cNvPr id="6" name="Téglalap 5"/>
          <p:cNvSpPr/>
          <p:nvPr/>
        </p:nvSpPr>
        <p:spPr>
          <a:xfrm>
            <a:off x="6362700" y="4006572"/>
            <a:ext cx="5753100" cy="3396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églalap 6"/>
          <p:cNvSpPr/>
          <p:nvPr/>
        </p:nvSpPr>
        <p:spPr>
          <a:xfrm>
            <a:off x="6362700" y="5242705"/>
            <a:ext cx="5753100" cy="3396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5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344" y="1422398"/>
            <a:ext cx="5623018" cy="46858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Eszköz felépítése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5607383" cy="4754563"/>
          </a:xfrm>
        </p:spPr>
        <p:txBody>
          <a:bodyPr/>
          <a:lstStyle/>
          <a:p>
            <a:r>
              <a:rPr lang="hu-HU" dirty="0"/>
              <a:t>DEMO 5: </a:t>
            </a:r>
            <a:r>
              <a:rPr lang="hu-HU" dirty="0" err="1" smtClean="0"/>
              <a:t>eszkozsablon.py</a:t>
            </a:r>
            <a:endParaRPr lang="hu-HU" dirty="0" smtClean="0"/>
          </a:p>
          <a:p>
            <a:r>
              <a:rPr lang="hu-HU" dirty="0" smtClean="0"/>
              <a:t>első sor: információ a karakterkódolásról (UTF-8) megjegyzésként</a:t>
            </a:r>
          </a:p>
          <a:p>
            <a:r>
              <a:rPr lang="hu-HU" dirty="0"/>
              <a:t>modulok importálása</a:t>
            </a:r>
          </a:p>
          <a:p>
            <a:r>
              <a:rPr lang="en-US" dirty="0"/>
              <a:t>class </a:t>
            </a:r>
            <a:r>
              <a:rPr lang="hu-HU" i="1" dirty="0" smtClean="0"/>
              <a:t>eszköznév</a:t>
            </a:r>
            <a:r>
              <a:rPr lang="en-US" dirty="0" smtClean="0"/>
              <a:t>(</a:t>
            </a:r>
            <a:r>
              <a:rPr lang="en-US" dirty="0" err="1" smtClean="0"/>
              <a:t>QgsProcessingAlgorithm</a:t>
            </a:r>
            <a:r>
              <a:rPr lang="en-US" dirty="0" smtClean="0"/>
              <a:t>):</a:t>
            </a:r>
            <a:endParaRPr lang="hu-HU" dirty="0" smtClean="0"/>
          </a:p>
          <a:p>
            <a:r>
              <a:rPr lang="hu-HU" dirty="0"/>
              <a:t>bemeneti és kimeneti paraméterek nevének rögzítése "konstansként"</a:t>
            </a:r>
          </a:p>
          <a:p>
            <a:r>
              <a:rPr lang="hu-HU" dirty="0" smtClean="0"/>
              <a:t>mindenféle kis metódusok definíciója</a:t>
            </a:r>
          </a:p>
          <a:p>
            <a:pPr lvl="1"/>
            <a:r>
              <a:rPr lang="hu-HU" dirty="0" smtClean="0"/>
              <a:t>a </a:t>
            </a:r>
            <a:r>
              <a:rPr lang="hu-HU" dirty="0" err="1" smtClean="0"/>
              <a:t>nyelvfüggetlenek</a:t>
            </a:r>
            <a:r>
              <a:rPr lang="hu-HU" dirty="0" smtClean="0"/>
              <a:t> egyszerűen egy szöveget adnak vissza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a </a:t>
            </a:r>
            <a:r>
              <a:rPr lang="hu-HU" dirty="0">
                <a:solidFill>
                  <a:srgbClr val="FF0000"/>
                </a:solidFill>
              </a:rPr>
              <a:t>nyelvfüggők pedig a </a:t>
            </a:r>
            <a:r>
              <a:rPr lang="hu-HU" dirty="0" err="1" smtClean="0">
                <a:solidFill>
                  <a:srgbClr val="FF0000"/>
                </a:solidFill>
              </a:rPr>
              <a:t>self.tr</a:t>
            </a:r>
            <a:r>
              <a:rPr lang="hu-HU" dirty="0" smtClean="0">
                <a:solidFill>
                  <a:srgbClr val="FF0000"/>
                </a:solidFill>
              </a:rPr>
              <a:t>(</a:t>
            </a:r>
            <a:r>
              <a:rPr lang="hu-HU" i="1" dirty="0" smtClean="0">
                <a:solidFill>
                  <a:srgbClr val="FF0000"/>
                </a:solidFill>
              </a:rPr>
              <a:t>szöveg</a:t>
            </a:r>
            <a:r>
              <a:rPr lang="hu-HU" dirty="0" smtClean="0">
                <a:solidFill>
                  <a:srgbClr val="FF0000"/>
                </a:solidFill>
              </a:rPr>
              <a:t>) értékét adják vissza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08:33</a:t>
            </a:fld>
            <a:endParaRPr lang="en-US"/>
          </a:p>
        </p:txBody>
      </p:sp>
      <p:sp>
        <p:nvSpPr>
          <p:cNvPr id="6" name="Téglalap 5"/>
          <p:cNvSpPr/>
          <p:nvPr/>
        </p:nvSpPr>
        <p:spPr>
          <a:xfrm>
            <a:off x="6362700" y="4412972"/>
            <a:ext cx="5753100" cy="7347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églalap 6"/>
          <p:cNvSpPr/>
          <p:nvPr/>
        </p:nvSpPr>
        <p:spPr>
          <a:xfrm>
            <a:off x="6362700" y="5666998"/>
            <a:ext cx="5753100" cy="4412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9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Eszköz felépítése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170451" cy="4754563"/>
          </a:xfrm>
        </p:spPr>
        <p:txBody>
          <a:bodyPr/>
          <a:lstStyle/>
          <a:p>
            <a:r>
              <a:rPr lang="en-US" dirty="0" err="1" smtClean="0"/>
              <a:t>initAlgorithm</a:t>
            </a:r>
            <a:r>
              <a:rPr lang="en-US" dirty="0" smtClean="0"/>
              <a:t>(</a:t>
            </a:r>
            <a:r>
              <a:rPr lang="hu-HU" dirty="0" smtClean="0"/>
              <a:t>) metódus definíciója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bemeneti paraméter(</a:t>
            </a:r>
            <a:r>
              <a:rPr lang="hu-HU" dirty="0" err="1">
                <a:solidFill>
                  <a:srgbClr val="FF0000"/>
                </a:solidFill>
              </a:rPr>
              <a:t>ek</a:t>
            </a:r>
            <a:r>
              <a:rPr lang="hu-HU" dirty="0">
                <a:solidFill>
                  <a:srgbClr val="FF0000"/>
                </a:solidFill>
              </a:rPr>
              <a:t>) </a:t>
            </a:r>
            <a:r>
              <a:rPr lang="hu-HU" dirty="0" smtClean="0">
                <a:solidFill>
                  <a:srgbClr val="FF0000"/>
                </a:solidFill>
              </a:rPr>
              <a:t>meghatározása</a:t>
            </a:r>
          </a:p>
          <a:p>
            <a:pPr lvl="1"/>
            <a:r>
              <a:rPr lang="hu-HU" dirty="0" smtClean="0"/>
              <a:t>kimeneti paraméter</a:t>
            </a:r>
            <a:r>
              <a:rPr lang="hu-HU" dirty="0"/>
              <a:t>(</a:t>
            </a:r>
            <a:r>
              <a:rPr lang="hu-HU" dirty="0" err="1"/>
              <a:t>ek</a:t>
            </a:r>
            <a:r>
              <a:rPr lang="hu-HU" dirty="0"/>
              <a:t>)</a:t>
            </a:r>
            <a:r>
              <a:rPr lang="hu-HU" dirty="0" smtClean="0"/>
              <a:t> meghatározása</a:t>
            </a:r>
          </a:p>
          <a:p>
            <a:r>
              <a:rPr lang="en-US" dirty="0" err="1" smtClean="0"/>
              <a:t>processAlgorithm</a:t>
            </a:r>
            <a:r>
              <a:rPr lang="en-US" dirty="0"/>
              <a:t>(</a:t>
            </a:r>
            <a:r>
              <a:rPr lang="hu-HU" dirty="0"/>
              <a:t>) metódus </a:t>
            </a:r>
            <a:r>
              <a:rPr lang="hu-HU" dirty="0" smtClean="0"/>
              <a:t>definíciója</a:t>
            </a:r>
          </a:p>
          <a:p>
            <a:pPr lvl="1"/>
            <a:r>
              <a:rPr lang="hu-HU" dirty="0" smtClean="0"/>
              <a:t>az eszköz lényege: utasítások sorozata, ami elvégzi a feladatot</a:t>
            </a:r>
          </a:p>
          <a:p>
            <a:pPr lvl="1"/>
            <a:r>
              <a:rPr lang="hu-HU" dirty="0" smtClean="0"/>
              <a:t>itt üzenünk a felhasználónak</a:t>
            </a:r>
          </a:p>
          <a:p>
            <a:pPr lvl="1"/>
            <a:r>
              <a:rPr lang="hu-HU" dirty="0" smtClean="0"/>
              <a:t>figyeljük, hogy nem </a:t>
            </a:r>
            <a:r>
              <a:rPr lang="hu-HU" dirty="0" err="1" smtClean="0"/>
              <a:t>mégsézte-e</a:t>
            </a:r>
            <a:r>
              <a:rPr lang="hu-HU" dirty="0" smtClean="0"/>
              <a:t> le a felhasználó</a:t>
            </a:r>
          </a:p>
          <a:p>
            <a:pPr lvl="1"/>
            <a:r>
              <a:rPr lang="hu-HU" dirty="0" smtClean="0"/>
              <a:t>kimeneti paraméter visszaadása</a:t>
            </a:r>
            <a:endParaRPr lang="en-US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08:33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651" y="1422400"/>
            <a:ext cx="5026186" cy="46688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>
            <a:off x="6920088" y="1579460"/>
            <a:ext cx="5193771" cy="9266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1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Eszköz felépítése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170451" cy="4754563"/>
          </a:xfrm>
        </p:spPr>
        <p:txBody>
          <a:bodyPr/>
          <a:lstStyle/>
          <a:p>
            <a:r>
              <a:rPr lang="en-US" dirty="0" err="1" smtClean="0"/>
              <a:t>initAlgorithm</a:t>
            </a:r>
            <a:r>
              <a:rPr lang="en-US" dirty="0" smtClean="0"/>
              <a:t>(</a:t>
            </a:r>
            <a:r>
              <a:rPr lang="hu-HU" dirty="0" smtClean="0"/>
              <a:t>) metódus definíciója</a:t>
            </a:r>
          </a:p>
          <a:p>
            <a:pPr lvl="1"/>
            <a:r>
              <a:rPr lang="hu-HU" dirty="0" smtClean="0"/>
              <a:t>bemeneti paraméter(</a:t>
            </a:r>
            <a:r>
              <a:rPr lang="hu-HU" dirty="0" err="1" smtClean="0"/>
              <a:t>ek</a:t>
            </a:r>
            <a:r>
              <a:rPr lang="hu-HU" dirty="0" smtClean="0"/>
              <a:t>) meghatározása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kimeneti paraméter(</a:t>
            </a:r>
            <a:r>
              <a:rPr lang="hu-HU" dirty="0" err="1" smtClean="0">
                <a:solidFill>
                  <a:srgbClr val="FF0000"/>
                </a:solidFill>
              </a:rPr>
              <a:t>ek</a:t>
            </a:r>
            <a:r>
              <a:rPr lang="hu-HU" dirty="0" smtClean="0">
                <a:solidFill>
                  <a:srgbClr val="FF0000"/>
                </a:solidFill>
              </a:rPr>
              <a:t>) meghatározása</a:t>
            </a:r>
          </a:p>
          <a:p>
            <a:r>
              <a:rPr lang="en-US" dirty="0" err="1" smtClean="0"/>
              <a:t>processAlgorithm</a:t>
            </a:r>
            <a:r>
              <a:rPr lang="en-US" dirty="0"/>
              <a:t>(</a:t>
            </a:r>
            <a:r>
              <a:rPr lang="hu-HU" dirty="0"/>
              <a:t>) metódus </a:t>
            </a:r>
            <a:r>
              <a:rPr lang="hu-HU" dirty="0" smtClean="0"/>
              <a:t>definíciója</a:t>
            </a:r>
          </a:p>
          <a:p>
            <a:pPr lvl="1"/>
            <a:r>
              <a:rPr lang="hu-HU" dirty="0" smtClean="0"/>
              <a:t>az eszköz lényege: utasítások sorozata, ami elvégzi a feladatot</a:t>
            </a:r>
          </a:p>
          <a:p>
            <a:pPr lvl="1"/>
            <a:r>
              <a:rPr lang="hu-HU" dirty="0" smtClean="0"/>
              <a:t>itt üzenünk a felhasználónak</a:t>
            </a:r>
          </a:p>
          <a:p>
            <a:pPr lvl="1"/>
            <a:r>
              <a:rPr lang="hu-HU" dirty="0" smtClean="0"/>
              <a:t>figyeljük, hogy nem </a:t>
            </a:r>
            <a:r>
              <a:rPr lang="hu-HU" dirty="0" err="1" smtClean="0"/>
              <a:t>mégsézte-e</a:t>
            </a:r>
            <a:r>
              <a:rPr lang="hu-HU" dirty="0" smtClean="0"/>
              <a:t> le a felhasználó</a:t>
            </a:r>
          </a:p>
          <a:p>
            <a:pPr lvl="1"/>
            <a:r>
              <a:rPr lang="hu-HU" dirty="0" smtClean="0"/>
              <a:t>kimeneti paraméter visszaadása</a:t>
            </a:r>
            <a:endParaRPr lang="en-US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08:33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651" y="1422400"/>
            <a:ext cx="5026186" cy="46688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>
            <a:off x="6920088" y="2493860"/>
            <a:ext cx="5193771" cy="8250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4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Eszköz felépítése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170451" cy="4754563"/>
          </a:xfrm>
        </p:spPr>
        <p:txBody>
          <a:bodyPr/>
          <a:lstStyle/>
          <a:p>
            <a:r>
              <a:rPr lang="en-US" dirty="0" err="1" smtClean="0"/>
              <a:t>initAlgorithm</a:t>
            </a:r>
            <a:r>
              <a:rPr lang="en-US" dirty="0" smtClean="0"/>
              <a:t>(</a:t>
            </a:r>
            <a:r>
              <a:rPr lang="hu-HU" dirty="0" smtClean="0"/>
              <a:t>) metódus definíciója</a:t>
            </a:r>
          </a:p>
          <a:p>
            <a:pPr lvl="1"/>
            <a:r>
              <a:rPr lang="hu-HU" dirty="0" smtClean="0"/>
              <a:t>bemeneti paraméter</a:t>
            </a:r>
            <a:r>
              <a:rPr lang="hu-HU" dirty="0"/>
              <a:t>(</a:t>
            </a:r>
            <a:r>
              <a:rPr lang="hu-HU" dirty="0" err="1"/>
              <a:t>ek</a:t>
            </a:r>
            <a:r>
              <a:rPr lang="hu-HU" dirty="0"/>
              <a:t>)</a:t>
            </a:r>
            <a:r>
              <a:rPr lang="hu-HU" dirty="0" smtClean="0"/>
              <a:t> meghatározása</a:t>
            </a:r>
          </a:p>
          <a:p>
            <a:pPr lvl="1"/>
            <a:r>
              <a:rPr lang="hu-HU" dirty="0" smtClean="0"/>
              <a:t>kimeneti paraméter</a:t>
            </a:r>
            <a:r>
              <a:rPr lang="hu-HU" dirty="0"/>
              <a:t>(</a:t>
            </a:r>
            <a:r>
              <a:rPr lang="hu-HU" dirty="0" err="1"/>
              <a:t>ek</a:t>
            </a:r>
            <a:r>
              <a:rPr lang="hu-HU" dirty="0"/>
              <a:t>)</a:t>
            </a:r>
            <a:r>
              <a:rPr lang="hu-HU" dirty="0" smtClean="0"/>
              <a:t> meghatározása</a:t>
            </a:r>
          </a:p>
          <a:p>
            <a:r>
              <a:rPr lang="en-US" dirty="0" err="1" smtClean="0"/>
              <a:t>processAlgorithm</a:t>
            </a:r>
            <a:r>
              <a:rPr lang="en-US" dirty="0"/>
              <a:t>(</a:t>
            </a:r>
            <a:r>
              <a:rPr lang="hu-HU" dirty="0"/>
              <a:t>) metódus </a:t>
            </a:r>
            <a:r>
              <a:rPr lang="hu-HU" dirty="0" smtClean="0"/>
              <a:t>definíciója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az eszköz lényege: utasítások sorozata, ami elvégzi a feladatot</a:t>
            </a:r>
          </a:p>
          <a:p>
            <a:pPr lvl="1"/>
            <a:r>
              <a:rPr lang="hu-HU" dirty="0" smtClean="0"/>
              <a:t>itt üzenünk a felhasználónak</a:t>
            </a:r>
          </a:p>
          <a:p>
            <a:pPr lvl="1"/>
            <a:r>
              <a:rPr lang="hu-HU" dirty="0" smtClean="0"/>
              <a:t>figyeljük, hogy nem </a:t>
            </a:r>
            <a:r>
              <a:rPr lang="hu-HU" dirty="0" err="1" smtClean="0"/>
              <a:t>mégsézte-e</a:t>
            </a:r>
            <a:r>
              <a:rPr lang="hu-HU" dirty="0" smtClean="0"/>
              <a:t> le a felhasználó</a:t>
            </a:r>
          </a:p>
          <a:p>
            <a:pPr lvl="1"/>
            <a:r>
              <a:rPr lang="hu-HU" dirty="0" smtClean="0"/>
              <a:t>kimeneti paraméter visszaadása</a:t>
            </a:r>
            <a:endParaRPr lang="en-US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08:33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651" y="1422400"/>
            <a:ext cx="5026186" cy="46688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>
            <a:off x="6920088" y="3950127"/>
            <a:ext cx="5193771" cy="14685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0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Eszköz felépítése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170451" cy="4754563"/>
          </a:xfrm>
        </p:spPr>
        <p:txBody>
          <a:bodyPr/>
          <a:lstStyle/>
          <a:p>
            <a:r>
              <a:rPr lang="en-US" dirty="0" err="1" smtClean="0"/>
              <a:t>initAlgorithm</a:t>
            </a:r>
            <a:r>
              <a:rPr lang="en-US" dirty="0" smtClean="0"/>
              <a:t>(</a:t>
            </a:r>
            <a:r>
              <a:rPr lang="hu-HU" dirty="0" smtClean="0"/>
              <a:t>) metódus definíciója</a:t>
            </a:r>
          </a:p>
          <a:p>
            <a:pPr lvl="1"/>
            <a:r>
              <a:rPr lang="hu-HU" dirty="0" smtClean="0"/>
              <a:t>bemeneti paraméter</a:t>
            </a:r>
            <a:r>
              <a:rPr lang="hu-HU" dirty="0"/>
              <a:t>(</a:t>
            </a:r>
            <a:r>
              <a:rPr lang="hu-HU" dirty="0" err="1"/>
              <a:t>ek</a:t>
            </a:r>
            <a:r>
              <a:rPr lang="hu-HU" dirty="0"/>
              <a:t>)</a:t>
            </a:r>
            <a:r>
              <a:rPr lang="hu-HU" dirty="0" smtClean="0"/>
              <a:t> meghatározása</a:t>
            </a:r>
          </a:p>
          <a:p>
            <a:pPr lvl="1"/>
            <a:r>
              <a:rPr lang="hu-HU" dirty="0" smtClean="0"/>
              <a:t>kimeneti paraméter</a:t>
            </a:r>
            <a:r>
              <a:rPr lang="hu-HU" dirty="0"/>
              <a:t>(</a:t>
            </a:r>
            <a:r>
              <a:rPr lang="hu-HU" dirty="0" err="1"/>
              <a:t>ek</a:t>
            </a:r>
            <a:r>
              <a:rPr lang="hu-HU" dirty="0"/>
              <a:t>)</a:t>
            </a:r>
            <a:r>
              <a:rPr lang="hu-HU" dirty="0" smtClean="0"/>
              <a:t> meghatározása</a:t>
            </a:r>
          </a:p>
          <a:p>
            <a:r>
              <a:rPr lang="en-US" dirty="0" err="1" smtClean="0"/>
              <a:t>processAlgorithm</a:t>
            </a:r>
            <a:r>
              <a:rPr lang="en-US" dirty="0"/>
              <a:t>(</a:t>
            </a:r>
            <a:r>
              <a:rPr lang="hu-HU" dirty="0"/>
              <a:t>) metódus </a:t>
            </a:r>
            <a:r>
              <a:rPr lang="hu-HU" dirty="0" smtClean="0"/>
              <a:t>definíciója</a:t>
            </a:r>
          </a:p>
          <a:p>
            <a:pPr lvl="1"/>
            <a:r>
              <a:rPr lang="hu-HU" dirty="0" smtClean="0"/>
              <a:t>az eszköz lényege: utasítások sorozata, ami elvégzi a feladatot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itt üzenünk a felhasználónak</a:t>
            </a:r>
          </a:p>
          <a:p>
            <a:pPr lvl="1"/>
            <a:r>
              <a:rPr lang="hu-HU" dirty="0" smtClean="0"/>
              <a:t>figyeljük, hogy nem </a:t>
            </a:r>
            <a:r>
              <a:rPr lang="hu-HU" dirty="0" err="1" smtClean="0"/>
              <a:t>mégsézte-e</a:t>
            </a:r>
            <a:r>
              <a:rPr lang="hu-HU" dirty="0" smtClean="0"/>
              <a:t> le a felhasználó</a:t>
            </a:r>
          </a:p>
          <a:p>
            <a:pPr lvl="1"/>
            <a:r>
              <a:rPr lang="hu-HU" dirty="0" smtClean="0"/>
              <a:t>kimeneti paraméter visszaadása</a:t>
            </a:r>
            <a:endParaRPr lang="en-US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08:33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651" y="1422400"/>
            <a:ext cx="5026186" cy="46688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>
            <a:off x="6920088" y="3555017"/>
            <a:ext cx="5193771" cy="1477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églalap 6"/>
          <p:cNvSpPr/>
          <p:nvPr/>
        </p:nvSpPr>
        <p:spPr>
          <a:xfrm>
            <a:off x="6920087" y="5665056"/>
            <a:ext cx="5193771" cy="1477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7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Eszköz felépítése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170451" cy="4754563"/>
          </a:xfrm>
        </p:spPr>
        <p:txBody>
          <a:bodyPr/>
          <a:lstStyle/>
          <a:p>
            <a:r>
              <a:rPr lang="en-US" dirty="0" err="1" smtClean="0"/>
              <a:t>initAlgorithm</a:t>
            </a:r>
            <a:r>
              <a:rPr lang="en-US" dirty="0" smtClean="0"/>
              <a:t>(</a:t>
            </a:r>
            <a:r>
              <a:rPr lang="hu-HU" dirty="0" smtClean="0"/>
              <a:t>) metódus definíciója</a:t>
            </a:r>
          </a:p>
          <a:p>
            <a:pPr lvl="1"/>
            <a:r>
              <a:rPr lang="hu-HU" dirty="0" smtClean="0"/>
              <a:t>bemeneti paraméter</a:t>
            </a:r>
            <a:r>
              <a:rPr lang="hu-HU" dirty="0"/>
              <a:t>(</a:t>
            </a:r>
            <a:r>
              <a:rPr lang="hu-HU" dirty="0" err="1"/>
              <a:t>ek</a:t>
            </a:r>
            <a:r>
              <a:rPr lang="hu-HU" dirty="0"/>
              <a:t>)</a:t>
            </a:r>
            <a:r>
              <a:rPr lang="hu-HU" dirty="0" smtClean="0"/>
              <a:t> meghatározása</a:t>
            </a:r>
          </a:p>
          <a:p>
            <a:pPr lvl="1"/>
            <a:r>
              <a:rPr lang="hu-HU" dirty="0" smtClean="0"/>
              <a:t>kimeneti paraméter</a:t>
            </a:r>
            <a:r>
              <a:rPr lang="hu-HU" dirty="0"/>
              <a:t>(</a:t>
            </a:r>
            <a:r>
              <a:rPr lang="hu-HU" dirty="0" err="1"/>
              <a:t>ek</a:t>
            </a:r>
            <a:r>
              <a:rPr lang="hu-HU" dirty="0"/>
              <a:t>)</a:t>
            </a:r>
            <a:r>
              <a:rPr lang="hu-HU" dirty="0" smtClean="0"/>
              <a:t> meghatározása</a:t>
            </a:r>
          </a:p>
          <a:p>
            <a:r>
              <a:rPr lang="en-US" dirty="0" err="1" smtClean="0"/>
              <a:t>processAlgorithm</a:t>
            </a:r>
            <a:r>
              <a:rPr lang="en-US" dirty="0"/>
              <a:t>(</a:t>
            </a:r>
            <a:r>
              <a:rPr lang="hu-HU" dirty="0"/>
              <a:t>) metódus </a:t>
            </a:r>
            <a:r>
              <a:rPr lang="hu-HU" dirty="0" smtClean="0"/>
              <a:t>definíciója</a:t>
            </a:r>
          </a:p>
          <a:p>
            <a:pPr lvl="1"/>
            <a:r>
              <a:rPr lang="hu-HU" dirty="0" smtClean="0"/>
              <a:t>az eszköz lényege: utasítások sorozata, ami elvégzi a feladatot</a:t>
            </a:r>
          </a:p>
          <a:p>
            <a:pPr lvl="1"/>
            <a:r>
              <a:rPr lang="hu-HU" dirty="0" smtClean="0"/>
              <a:t>itt üzenünk a felhasználónak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figyeljük, hogy nem </a:t>
            </a:r>
            <a:r>
              <a:rPr lang="hu-HU" dirty="0" err="1" smtClean="0">
                <a:solidFill>
                  <a:srgbClr val="FF0000"/>
                </a:solidFill>
              </a:rPr>
              <a:t>mégsézte-e</a:t>
            </a:r>
            <a:r>
              <a:rPr lang="hu-HU" dirty="0" smtClean="0">
                <a:solidFill>
                  <a:srgbClr val="FF0000"/>
                </a:solidFill>
              </a:rPr>
              <a:t> le a felhasználó</a:t>
            </a:r>
          </a:p>
          <a:p>
            <a:pPr lvl="1"/>
            <a:r>
              <a:rPr lang="hu-HU" dirty="0" smtClean="0"/>
              <a:t>kimeneti paraméter visszaadása</a:t>
            </a:r>
            <a:endParaRPr lang="en-US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08:33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651" y="1422400"/>
            <a:ext cx="5026186" cy="46688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>
            <a:off x="6920088" y="3667904"/>
            <a:ext cx="5193771" cy="2832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églalap 6"/>
          <p:cNvSpPr/>
          <p:nvPr/>
        </p:nvSpPr>
        <p:spPr>
          <a:xfrm>
            <a:off x="6920087" y="5412037"/>
            <a:ext cx="5193771" cy="2832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9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Eszköz felépítése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170451" cy="4754563"/>
          </a:xfrm>
        </p:spPr>
        <p:txBody>
          <a:bodyPr/>
          <a:lstStyle/>
          <a:p>
            <a:r>
              <a:rPr lang="en-US" dirty="0" err="1" smtClean="0"/>
              <a:t>initAlgorithm</a:t>
            </a:r>
            <a:r>
              <a:rPr lang="en-US" dirty="0" smtClean="0"/>
              <a:t>(</a:t>
            </a:r>
            <a:r>
              <a:rPr lang="hu-HU" dirty="0" smtClean="0"/>
              <a:t>) metódus definíciója</a:t>
            </a:r>
          </a:p>
          <a:p>
            <a:pPr lvl="1"/>
            <a:r>
              <a:rPr lang="hu-HU" dirty="0" smtClean="0"/>
              <a:t>bemeneti paraméter</a:t>
            </a:r>
            <a:r>
              <a:rPr lang="hu-HU" dirty="0"/>
              <a:t>(</a:t>
            </a:r>
            <a:r>
              <a:rPr lang="hu-HU" dirty="0" err="1"/>
              <a:t>ek</a:t>
            </a:r>
            <a:r>
              <a:rPr lang="hu-HU" dirty="0"/>
              <a:t>)</a:t>
            </a:r>
            <a:r>
              <a:rPr lang="hu-HU" dirty="0" smtClean="0"/>
              <a:t> meghatározása</a:t>
            </a:r>
          </a:p>
          <a:p>
            <a:pPr lvl="1"/>
            <a:r>
              <a:rPr lang="hu-HU" dirty="0" smtClean="0"/>
              <a:t>kimeneti paraméter</a:t>
            </a:r>
            <a:r>
              <a:rPr lang="hu-HU" dirty="0"/>
              <a:t>(</a:t>
            </a:r>
            <a:r>
              <a:rPr lang="hu-HU" dirty="0" err="1"/>
              <a:t>ek</a:t>
            </a:r>
            <a:r>
              <a:rPr lang="hu-HU" dirty="0"/>
              <a:t>)</a:t>
            </a:r>
            <a:r>
              <a:rPr lang="hu-HU" dirty="0" smtClean="0"/>
              <a:t> meghatározása</a:t>
            </a:r>
          </a:p>
          <a:p>
            <a:r>
              <a:rPr lang="en-US" dirty="0" err="1" smtClean="0"/>
              <a:t>processAlgorithm</a:t>
            </a:r>
            <a:r>
              <a:rPr lang="en-US" dirty="0"/>
              <a:t>(</a:t>
            </a:r>
            <a:r>
              <a:rPr lang="hu-HU" dirty="0"/>
              <a:t>) metódus </a:t>
            </a:r>
            <a:r>
              <a:rPr lang="hu-HU" dirty="0" smtClean="0"/>
              <a:t>definíciója</a:t>
            </a:r>
          </a:p>
          <a:p>
            <a:pPr lvl="1"/>
            <a:r>
              <a:rPr lang="hu-HU" dirty="0" smtClean="0"/>
              <a:t>az eszköz lényege: utasítások sorozata, ami elvégzi a feladatot</a:t>
            </a:r>
          </a:p>
          <a:p>
            <a:pPr lvl="1"/>
            <a:r>
              <a:rPr lang="hu-HU" dirty="0" smtClean="0"/>
              <a:t>itt üzenünk a felhasználónak</a:t>
            </a:r>
          </a:p>
          <a:p>
            <a:pPr lvl="1"/>
            <a:r>
              <a:rPr lang="hu-HU" dirty="0" smtClean="0"/>
              <a:t>figyeljük, hogy nem </a:t>
            </a:r>
            <a:r>
              <a:rPr lang="hu-HU" dirty="0" err="1" smtClean="0"/>
              <a:t>mégsézte-e</a:t>
            </a:r>
            <a:r>
              <a:rPr lang="hu-HU" dirty="0" smtClean="0"/>
              <a:t> le a felhasználó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kimeneti paraméter visszaadása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08:33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651" y="1422400"/>
            <a:ext cx="5026186" cy="46688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>
            <a:off x="6920088" y="5907766"/>
            <a:ext cx="5193771" cy="1834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Gyerekeszközök hívása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saját eszközünkben meghívhatunk más eszközöket</a:t>
            </a:r>
          </a:p>
          <a:p>
            <a:pPr lvl="1"/>
            <a:r>
              <a:rPr lang="hu-HU" dirty="0" smtClean="0"/>
              <a:t>mindig a </a:t>
            </a:r>
            <a:r>
              <a:rPr lang="hu-HU" dirty="0" err="1" smtClean="0"/>
              <a:t>processing.run</a:t>
            </a:r>
            <a:r>
              <a:rPr lang="hu-HU" dirty="0" smtClean="0"/>
              <a:t>()</a:t>
            </a:r>
            <a:r>
              <a:rPr lang="hu-HU" dirty="0" err="1" smtClean="0"/>
              <a:t>-t</a:t>
            </a:r>
            <a:r>
              <a:rPr lang="hu-HU" dirty="0"/>
              <a:t> használjuk a </a:t>
            </a:r>
            <a:r>
              <a:rPr lang="hu-HU" dirty="0" err="1" smtClean="0"/>
              <a:t>processing.runAndLoadResults</a:t>
            </a:r>
            <a:r>
              <a:rPr lang="hu-HU" dirty="0" smtClean="0"/>
              <a:t>() helyett!</a:t>
            </a:r>
          </a:p>
          <a:p>
            <a:pPr lvl="1"/>
            <a:r>
              <a:rPr lang="hu-HU" dirty="0" smtClean="0"/>
              <a:t>ne szemeteljük tele a felhasználó projektjét!</a:t>
            </a:r>
          </a:p>
          <a:p>
            <a:pPr lvl="1"/>
            <a:r>
              <a:rPr lang="hu-HU" dirty="0" smtClean="0"/>
              <a:t>három eddig nem használt paramétert meg kell adni</a:t>
            </a:r>
          </a:p>
          <a:p>
            <a:pPr lvl="2"/>
            <a:endParaRPr lang="hu-HU" dirty="0" smtClean="0"/>
          </a:p>
          <a:p>
            <a:pPr lvl="2"/>
            <a:r>
              <a:rPr lang="en-US" dirty="0" err="1" smtClean="0"/>
              <a:t>is_child_algorithm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True,</a:t>
            </a:r>
            <a:r>
              <a:rPr lang="hu-HU" dirty="0" smtClean="0"/>
              <a:t> </a:t>
            </a:r>
            <a:r>
              <a:rPr lang="en-US" dirty="0" smtClean="0"/>
              <a:t>context </a:t>
            </a:r>
            <a:r>
              <a:rPr lang="en-US" dirty="0"/>
              <a:t>= context</a:t>
            </a:r>
            <a:r>
              <a:rPr lang="en-US" dirty="0" smtClean="0"/>
              <a:t>,</a:t>
            </a:r>
            <a:r>
              <a:rPr lang="hu-HU" dirty="0" smtClean="0"/>
              <a:t> </a:t>
            </a:r>
            <a:r>
              <a:rPr lang="en-US" dirty="0" smtClean="0"/>
              <a:t>feedback </a:t>
            </a:r>
            <a:r>
              <a:rPr lang="en-US" dirty="0"/>
              <a:t>= </a:t>
            </a:r>
            <a:r>
              <a:rPr lang="en-US" dirty="0" smtClean="0"/>
              <a:t>feedback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ezekkel biztosítjuk, hogy</a:t>
            </a:r>
          </a:p>
          <a:p>
            <a:pPr lvl="1"/>
            <a:r>
              <a:rPr lang="hu-HU" dirty="0" smtClean="0"/>
              <a:t>a gyerekeszközök hozzáférnek a változókhoz,</a:t>
            </a:r>
          </a:p>
          <a:p>
            <a:pPr lvl="1"/>
            <a:r>
              <a:rPr lang="hu-HU" dirty="0" smtClean="0"/>
              <a:t>az üzeneteik eljutnak a felhasználóhoz, illetve hogy</a:t>
            </a:r>
          </a:p>
          <a:p>
            <a:pPr lvl="1"/>
            <a:r>
              <a:rPr lang="hu-HU" dirty="0" smtClean="0"/>
              <a:t>megszakíthatóak maradnak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3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Eszköz felépítése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4133850" cy="4754563"/>
          </a:xfrm>
        </p:spPr>
        <p:txBody>
          <a:bodyPr/>
          <a:lstStyle/>
          <a:p>
            <a:r>
              <a:rPr lang="hu-HU" dirty="0" smtClean="0"/>
              <a:t>DEMO 6</a:t>
            </a:r>
            <a:endParaRPr lang="hu-HU" dirty="0" smtClean="0"/>
          </a:p>
          <a:p>
            <a:pPr lvl="1"/>
            <a:r>
              <a:rPr lang="hu-HU" dirty="0" err="1" smtClean="0"/>
              <a:t>eszkozsablon.py</a:t>
            </a:r>
            <a:r>
              <a:rPr lang="hu-HU" dirty="0" smtClean="0"/>
              <a:t> értelmezése</a:t>
            </a:r>
          </a:p>
          <a:p>
            <a:pPr lvl="1"/>
            <a:r>
              <a:rPr lang="hu-HU" dirty="0" smtClean="0"/>
              <a:t>hozzáadás az eszköztárhoz</a:t>
            </a:r>
          </a:p>
          <a:p>
            <a:pPr lvl="1"/>
            <a:r>
              <a:rPr lang="hu-HU" dirty="0" smtClean="0"/>
              <a:t>futtatás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08:33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481178"/>
            <a:ext cx="6986587" cy="45957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792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Kommunikáció a </a:t>
            </a:r>
            <a:r>
              <a:rPr lang="hu-HU" dirty="0" smtClean="0"/>
              <a:t>felhasználóval – felugró </a:t>
            </a:r>
            <a:r>
              <a:rPr lang="hu-HU" dirty="0"/>
              <a:t>információs sáv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iface.messageBar</a:t>
            </a:r>
            <a:r>
              <a:rPr lang="en-US" dirty="0"/>
              <a:t>().</a:t>
            </a:r>
            <a:r>
              <a:rPr lang="en-US" dirty="0" err="1" smtClean="0"/>
              <a:t>pushMessage</a:t>
            </a:r>
            <a:r>
              <a:rPr lang="hu-HU" dirty="0" smtClean="0"/>
              <a:t>(</a:t>
            </a:r>
            <a:r>
              <a:rPr lang="hu-HU" dirty="0" err="1" smtClean="0"/>
              <a:t>title</a:t>
            </a:r>
            <a:r>
              <a:rPr lang="hu-HU" dirty="0" smtClean="0"/>
              <a:t>, text, </a:t>
            </a:r>
            <a:r>
              <a:rPr lang="hu-HU" dirty="0" err="1" smtClean="0"/>
              <a:t>level</a:t>
            </a:r>
            <a:r>
              <a:rPr lang="hu-HU" dirty="0" smtClean="0"/>
              <a:t>, </a:t>
            </a:r>
            <a:r>
              <a:rPr lang="hu-HU" dirty="0" err="1" smtClean="0"/>
              <a:t>duration</a:t>
            </a:r>
            <a:r>
              <a:rPr lang="hu-HU" dirty="0" smtClean="0"/>
              <a:t>)</a:t>
            </a:r>
          </a:p>
          <a:p>
            <a:pPr lvl="1"/>
            <a:r>
              <a:rPr lang="hu-HU" dirty="0" err="1" smtClean="0"/>
              <a:t>title</a:t>
            </a:r>
            <a:r>
              <a:rPr lang="hu-HU" dirty="0" smtClean="0"/>
              <a:t>: cím</a:t>
            </a:r>
          </a:p>
          <a:p>
            <a:pPr lvl="1"/>
            <a:r>
              <a:rPr lang="hu-HU" dirty="0" smtClean="0"/>
              <a:t>text: szöveg</a:t>
            </a:r>
          </a:p>
          <a:p>
            <a:pPr lvl="1"/>
            <a:r>
              <a:rPr lang="hu-HU" dirty="0" err="1" smtClean="0"/>
              <a:t>level</a:t>
            </a:r>
            <a:r>
              <a:rPr lang="hu-HU" dirty="0" smtClean="0"/>
              <a:t>:</a:t>
            </a:r>
            <a:r>
              <a:rPr lang="en-US" dirty="0"/>
              <a:t> </a:t>
            </a:r>
            <a:r>
              <a:rPr lang="en-US" dirty="0" err="1"/>
              <a:t>viss</a:t>
            </a:r>
            <a:r>
              <a:rPr lang="hu-HU" dirty="0" err="1"/>
              <a:t>zajelzés</a:t>
            </a:r>
            <a:r>
              <a:rPr lang="hu-HU" dirty="0"/>
              <a:t> jellege (szintje</a:t>
            </a:r>
            <a:r>
              <a:rPr lang="hu-HU" dirty="0" smtClean="0"/>
              <a:t>)</a:t>
            </a:r>
          </a:p>
          <a:p>
            <a:pPr lvl="1"/>
            <a:r>
              <a:rPr lang="hu-HU" dirty="0" err="1" smtClean="0"/>
              <a:t>duration</a:t>
            </a:r>
            <a:r>
              <a:rPr lang="hu-HU" dirty="0" smtClean="0"/>
              <a:t>: -1 (alapértelmezett időtartam), 0 (végtelen), ≥1 (másodperc)</a:t>
            </a:r>
            <a:endParaRPr lang="en-US" dirty="0" smtClean="0"/>
          </a:p>
          <a:p>
            <a:r>
              <a:rPr lang="en-US" dirty="0" err="1" smtClean="0"/>
              <a:t>viss</a:t>
            </a:r>
            <a:r>
              <a:rPr lang="hu-HU" dirty="0" err="1" smtClean="0"/>
              <a:t>zajelzés</a:t>
            </a:r>
            <a:r>
              <a:rPr lang="hu-HU" dirty="0" smtClean="0"/>
              <a:t> jellege (szintje) – felsoroló</a:t>
            </a:r>
            <a:endParaRPr lang="en-US" dirty="0" smtClean="0"/>
          </a:p>
          <a:p>
            <a:pPr lvl="1"/>
            <a:r>
              <a:rPr lang="hu-HU" dirty="0" smtClean="0"/>
              <a:t>egyszerű információ: 0/</a:t>
            </a:r>
            <a:r>
              <a:rPr lang="en-US" dirty="0" err="1" smtClean="0"/>
              <a:t>Qgis.MessageLevel.Info</a:t>
            </a:r>
            <a:endParaRPr lang="hu-HU" dirty="0" smtClean="0"/>
          </a:p>
          <a:p>
            <a:pPr lvl="1"/>
            <a:r>
              <a:rPr lang="hu-HU" dirty="0" smtClean="0"/>
              <a:t>figyelmeztetés: 1/</a:t>
            </a:r>
            <a:r>
              <a:rPr lang="en-US" dirty="0" err="1" smtClean="0"/>
              <a:t>Qgis.MessageLevel.Warning</a:t>
            </a:r>
            <a:endParaRPr lang="hu-HU" dirty="0" smtClean="0"/>
          </a:p>
          <a:p>
            <a:pPr lvl="1"/>
            <a:r>
              <a:rPr lang="hu-HU" dirty="0" smtClean="0"/>
              <a:t>hiba: 2/</a:t>
            </a:r>
            <a:r>
              <a:rPr lang="en-US" dirty="0" err="1" smtClean="0"/>
              <a:t>Qgis.MessageLevel.Critical</a:t>
            </a:r>
            <a:endParaRPr lang="hu-HU" dirty="0" smtClean="0"/>
          </a:p>
          <a:p>
            <a:pPr lvl="1"/>
            <a:r>
              <a:rPr lang="hu-HU" dirty="0" smtClean="0"/>
              <a:t>siker: 3/</a:t>
            </a:r>
            <a:r>
              <a:rPr lang="en-US" dirty="0" err="1" smtClean="0"/>
              <a:t>Qgis.MessageLevel.Success</a:t>
            </a:r>
            <a:endParaRPr lang="hu-HU" dirty="0" smtClean="0"/>
          </a:p>
          <a:p>
            <a:pPr lvl="1"/>
            <a:endParaRPr lang="hu-HU" dirty="0" smtClean="0"/>
          </a:p>
          <a:p>
            <a:r>
              <a:rPr lang="hu-HU" dirty="0" smtClean="0"/>
              <a:t>DEMO 1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08:33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97" t="1027" r="1198" b="35308"/>
          <a:stretch/>
        </p:blipFill>
        <p:spPr>
          <a:xfrm>
            <a:off x="7040879" y="3627120"/>
            <a:ext cx="5013961" cy="594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396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Paraméterek hozzáadása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bármilyen (bemeneti/kimeneti) paraméter hozzáadása</a:t>
            </a:r>
          </a:p>
          <a:p>
            <a:pPr lvl="1"/>
            <a:r>
              <a:rPr lang="en-US" dirty="0" err="1" smtClean="0"/>
              <a:t>self.addParameter</a:t>
            </a:r>
            <a:r>
              <a:rPr lang="hu-HU" dirty="0"/>
              <a:t>(</a:t>
            </a:r>
            <a:r>
              <a:rPr lang="hu-HU" dirty="0" err="1"/>
              <a:t>parameterDefinition</a:t>
            </a:r>
            <a:r>
              <a:rPr lang="hu-HU" dirty="0" smtClean="0"/>
              <a:t>)</a:t>
            </a:r>
          </a:p>
          <a:p>
            <a:r>
              <a:rPr lang="hu-HU" dirty="0" smtClean="0"/>
              <a:t>bemeneti paraméter leírása</a:t>
            </a:r>
          </a:p>
          <a:p>
            <a:pPr lvl="1"/>
            <a:r>
              <a:rPr lang="hu-HU" dirty="0" err="1"/>
              <a:t>QgsProcessingParameter</a:t>
            </a:r>
            <a:r>
              <a:rPr lang="hu-HU" dirty="0" err="1">
                <a:solidFill>
                  <a:srgbClr val="FF0000"/>
                </a:solidFill>
              </a:rPr>
              <a:t>Boolean</a:t>
            </a:r>
            <a:r>
              <a:rPr lang="hu-HU" dirty="0"/>
              <a:t>(</a:t>
            </a:r>
            <a:r>
              <a:rPr lang="hu-HU" dirty="0" err="1"/>
              <a:t>name</a:t>
            </a:r>
            <a:r>
              <a:rPr lang="hu-HU" dirty="0"/>
              <a:t>, </a:t>
            </a:r>
            <a:r>
              <a:rPr lang="hu-HU" dirty="0" err="1" smtClean="0"/>
              <a:t>description</a:t>
            </a:r>
            <a:r>
              <a:rPr lang="hu-HU" dirty="0" smtClean="0"/>
              <a:t>, </a:t>
            </a:r>
            <a:r>
              <a:rPr lang="en-US" dirty="0" err="1"/>
              <a:t>defaultValue</a:t>
            </a:r>
            <a:r>
              <a:rPr lang="hu-HU" dirty="0" smtClean="0"/>
              <a:t>)</a:t>
            </a:r>
            <a:endParaRPr lang="hu-HU" dirty="0"/>
          </a:p>
          <a:p>
            <a:pPr lvl="1"/>
            <a:r>
              <a:rPr lang="hu-HU" dirty="0" err="1"/>
              <a:t>QgsProcessingParameter</a:t>
            </a:r>
            <a:r>
              <a:rPr lang="hu-HU" dirty="0" err="1">
                <a:solidFill>
                  <a:srgbClr val="FF0000"/>
                </a:solidFill>
              </a:rPr>
              <a:t>Number</a:t>
            </a:r>
            <a:r>
              <a:rPr lang="hu-HU" dirty="0"/>
              <a:t>(</a:t>
            </a:r>
            <a:r>
              <a:rPr lang="hu-HU" dirty="0" err="1"/>
              <a:t>name</a:t>
            </a:r>
            <a:r>
              <a:rPr lang="hu-HU" dirty="0"/>
              <a:t>, </a:t>
            </a:r>
            <a:r>
              <a:rPr lang="hu-HU" dirty="0" err="1" smtClean="0"/>
              <a:t>description</a:t>
            </a:r>
            <a:r>
              <a:rPr lang="hu-HU" dirty="0"/>
              <a:t>, </a:t>
            </a:r>
            <a:r>
              <a:rPr lang="en-US" dirty="0" err="1"/>
              <a:t>defaultValue</a:t>
            </a:r>
            <a:r>
              <a:rPr lang="hu-HU" dirty="0" smtClean="0"/>
              <a:t>)</a:t>
            </a:r>
            <a:endParaRPr lang="hu-HU" dirty="0"/>
          </a:p>
          <a:p>
            <a:pPr lvl="1"/>
            <a:r>
              <a:rPr lang="hu-HU" dirty="0" err="1"/>
              <a:t>QgsProcessingParameter</a:t>
            </a:r>
            <a:r>
              <a:rPr lang="hu-HU" dirty="0" err="1">
                <a:solidFill>
                  <a:srgbClr val="FF0000"/>
                </a:solidFill>
              </a:rPr>
              <a:t>Distance</a:t>
            </a:r>
            <a:r>
              <a:rPr lang="hu-HU" dirty="0"/>
              <a:t>(</a:t>
            </a:r>
            <a:r>
              <a:rPr lang="hu-HU" dirty="0" err="1"/>
              <a:t>name</a:t>
            </a:r>
            <a:r>
              <a:rPr lang="hu-HU" dirty="0"/>
              <a:t>, </a:t>
            </a:r>
            <a:r>
              <a:rPr lang="hu-HU" dirty="0" err="1" smtClean="0"/>
              <a:t>description</a:t>
            </a:r>
            <a:r>
              <a:rPr lang="hu-HU" dirty="0"/>
              <a:t>, </a:t>
            </a:r>
            <a:r>
              <a:rPr lang="en-US" dirty="0" err="1"/>
              <a:t>defaultValue</a:t>
            </a:r>
            <a:r>
              <a:rPr lang="hu-HU" dirty="0" smtClean="0"/>
              <a:t>)</a:t>
            </a:r>
            <a:endParaRPr lang="hu-HU" dirty="0"/>
          </a:p>
          <a:p>
            <a:pPr lvl="1"/>
            <a:r>
              <a:rPr lang="hu-HU" dirty="0" err="1" smtClean="0"/>
              <a:t>QgsProcessingParameter</a:t>
            </a:r>
            <a:r>
              <a:rPr lang="hu-HU" dirty="0" err="1" smtClean="0">
                <a:solidFill>
                  <a:srgbClr val="FF0000"/>
                </a:solidFill>
              </a:rPr>
              <a:t>File</a:t>
            </a:r>
            <a:r>
              <a:rPr lang="hu-HU" dirty="0" smtClean="0"/>
              <a:t>(</a:t>
            </a:r>
            <a:r>
              <a:rPr lang="hu-HU" dirty="0" err="1" smtClean="0"/>
              <a:t>name</a:t>
            </a:r>
            <a:r>
              <a:rPr lang="hu-HU" dirty="0"/>
              <a:t>, </a:t>
            </a:r>
            <a:r>
              <a:rPr lang="hu-HU" dirty="0" err="1"/>
              <a:t>description</a:t>
            </a:r>
            <a:r>
              <a:rPr lang="hu-HU" dirty="0"/>
              <a:t>, </a:t>
            </a:r>
            <a:r>
              <a:rPr lang="en-US" dirty="0" smtClean="0"/>
              <a:t>extension</a:t>
            </a:r>
            <a:r>
              <a:rPr lang="hu-HU" dirty="0"/>
              <a:t>, </a:t>
            </a:r>
            <a:r>
              <a:rPr lang="en-US" dirty="0" err="1"/>
              <a:t>defaultValue</a:t>
            </a:r>
            <a:r>
              <a:rPr lang="hu-HU" dirty="0" smtClean="0"/>
              <a:t>)</a:t>
            </a:r>
            <a:endParaRPr lang="hu-HU" dirty="0"/>
          </a:p>
          <a:p>
            <a:pPr lvl="1"/>
            <a:r>
              <a:rPr lang="hu-HU" dirty="0" err="1"/>
              <a:t>QgsProcessingParameter</a:t>
            </a:r>
            <a:r>
              <a:rPr lang="hu-HU" dirty="0" err="1">
                <a:solidFill>
                  <a:srgbClr val="FF0000"/>
                </a:solidFill>
              </a:rPr>
              <a:t>RasterLayer</a:t>
            </a:r>
            <a:r>
              <a:rPr lang="hu-HU" dirty="0"/>
              <a:t>(</a:t>
            </a:r>
            <a:r>
              <a:rPr lang="hu-HU" dirty="0" err="1"/>
              <a:t>name</a:t>
            </a:r>
            <a:r>
              <a:rPr lang="hu-HU" dirty="0"/>
              <a:t>, </a:t>
            </a:r>
            <a:r>
              <a:rPr lang="hu-HU" dirty="0" err="1" smtClean="0"/>
              <a:t>description</a:t>
            </a:r>
            <a:r>
              <a:rPr lang="hu-HU" dirty="0"/>
              <a:t>, </a:t>
            </a:r>
            <a:r>
              <a:rPr lang="en-US" dirty="0" err="1"/>
              <a:t>defaultValue</a:t>
            </a:r>
            <a:r>
              <a:rPr lang="hu-HU" dirty="0" smtClean="0"/>
              <a:t>)</a:t>
            </a:r>
            <a:endParaRPr lang="hu-HU" dirty="0"/>
          </a:p>
          <a:p>
            <a:pPr lvl="1"/>
            <a:r>
              <a:rPr lang="hu-HU" dirty="0" err="1"/>
              <a:t>QgsProcessingParameter</a:t>
            </a:r>
            <a:r>
              <a:rPr lang="hu-HU" dirty="0" err="1">
                <a:solidFill>
                  <a:srgbClr val="FF0000"/>
                </a:solidFill>
              </a:rPr>
              <a:t>VectorLayer</a:t>
            </a:r>
            <a:r>
              <a:rPr lang="hu-HU" dirty="0"/>
              <a:t>(</a:t>
            </a:r>
            <a:r>
              <a:rPr lang="hu-HU" dirty="0" err="1"/>
              <a:t>name</a:t>
            </a:r>
            <a:r>
              <a:rPr lang="hu-HU" dirty="0"/>
              <a:t>, </a:t>
            </a:r>
            <a:r>
              <a:rPr lang="hu-HU" dirty="0" err="1" smtClean="0"/>
              <a:t>description</a:t>
            </a:r>
            <a:r>
              <a:rPr lang="hu-HU" dirty="0"/>
              <a:t>, </a:t>
            </a:r>
            <a:r>
              <a:rPr lang="en-US" dirty="0" err="1"/>
              <a:t>defaultValue</a:t>
            </a:r>
            <a:r>
              <a:rPr lang="hu-HU" dirty="0" smtClean="0"/>
              <a:t>, </a:t>
            </a:r>
            <a:r>
              <a:rPr lang="hu-HU" dirty="0" err="1"/>
              <a:t>types</a:t>
            </a:r>
            <a:r>
              <a:rPr lang="hu-HU" dirty="0"/>
              <a:t>)</a:t>
            </a:r>
          </a:p>
          <a:p>
            <a:pPr lvl="1"/>
            <a:r>
              <a:rPr lang="hu-HU" dirty="0" err="1" smtClean="0"/>
              <a:t>QgsProcessingParameter</a:t>
            </a:r>
            <a:r>
              <a:rPr lang="hu-HU" dirty="0" err="1" smtClean="0">
                <a:solidFill>
                  <a:srgbClr val="FF0000"/>
                </a:solidFill>
              </a:rPr>
              <a:t>FeatureSource</a:t>
            </a:r>
            <a:r>
              <a:rPr lang="hu-HU" dirty="0" smtClean="0"/>
              <a:t>(</a:t>
            </a:r>
            <a:r>
              <a:rPr lang="hu-HU" dirty="0" err="1" smtClean="0"/>
              <a:t>name</a:t>
            </a:r>
            <a:r>
              <a:rPr lang="hu-HU" dirty="0" smtClean="0"/>
              <a:t>, </a:t>
            </a:r>
            <a:r>
              <a:rPr lang="hu-HU" dirty="0" err="1" smtClean="0"/>
              <a:t>description</a:t>
            </a:r>
            <a:r>
              <a:rPr lang="hu-HU" dirty="0"/>
              <a:t>, </a:t>
            </a:r>
            <a:r>
              <a:rPr lang="en-US" dirty="0" err="1"/>
              <a:t>defaultValue</a:t>
            </a:r>
            <a:r>
              <a:rPr lang="hu-HU" dirty="0" smtClean="0"/>
              <a:t>, </a:t>
            </a:r>
            <a:r>
              <a:rPr lang="hu-HU" dirty="0" err="1" smtClean="0"/>
              <a:t>types</a:t>
            </a:r>
            <a:r>
              <a:rPr lang="hu-HU" dirty="0" smtClean="0"/>
              <a:t>)</a:t>
            </a:r>
          </a:p>
          <a:p>
            <a:pPr lvl="1"/>
            <a:r>
              <a:rPr lang="hu-HU" dirty="0" err="1" smtClean="0"/>
              <a:t>QgsProcessingParameter</a:t>
            </a:r>
            <a:r>
              <a:rPr lang="hu-HU" dirty="0" err="1" smtClean="0">
                <a:solidFill>
                  <a:srgbClr val="FF0000"/>
                </a:solidFill>
              </a:rPr>
              <a:t>Field</a:t>
            </a:r>
            <a:r>
              <a:rPr lang="hu-HU" dirty="0" smtClean="0"/>
              <a:t>(</a:t>
            </a:r>
            <a:r>
              <a:rPr lang="hu-HU" dirty="0" err="1"/>
              <a:t>name</a:t>
            </a:r>
            <a:r>
              <a:rPr lang="hu-HU" dirty="0"/>
              <a:t>, </a:t>
            </a:r>
            <a:r>
              <a:rPr lang="hu-HU" dirty="0" err="1" smtClean="0"/>
              <a:t>description</a:t>
            </a:r>
            <a:r>
              <a:rPr lang="hu-HU" dirty="0"/>
              <a:t>, </a:t>
            </a:r>
            <a:r>
              <a:rPr lang="en-US" dirty="0" err="1"/>
              <a:t>defaultValue</a:t>
            </a:r>
            <a:r>
              <a:rPr lang="hu-HU" dirty="0" smtClean="0"/>
              <a:t>, </a:t>
            </a:r>
            <a:r>
              <a:rPr lang="en-US" dirty="0" err="1" smtClean="0"/>
              <a:t>parentLayerParameterName</a:t>
            </a:r>
            <a:r>
              <a:rPr lang="hu-HU" dirty="0" smtClean="0"/>
              <a:t>, </a:t>
            </a:r>
            <a:r>
              <a:rPr lang="hu-HU" dirty="0" err="1" smtClean="0"/>
              <a:t>type</a:t>
            </a:r>
            <a:r>
              <a:rPr lang="hu-HU" dirty="0" smtClean="0"/>
              <a:t>)</a:t>
            </a:r>
          </a:p>
          <a:p>
            <a:pPr lvl="1"/>
            <a:endParaRPr lang="hu-HU" dirty="0" smtClean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2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Paraméterek hozzáadása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név (</a:t>
            </a:r>
            <a:r>
              <a:rPr lang="hu-HU" dirty="0" err="1" smtClean="0"/>
              <a:t>name</a:t>
            </a:r>
            <a:r>
              <a:rPr lang="hu-HU" dirty="0" smtClean="0"/>
              <a:t>) </a:t>
            </a:r>
            <a:r>
              <a:rPr lang="hu-HU" dirty="0" err="1" smtClean="0"/>
              <a:t>self.INPUT</a:t>
            </a:r>
            <a:r>
              <a:rPr lang="hu-HU" dirty="0" smtClean="0"/>
              <a:t>, </a:t>
            </a:r>
            <a:r>
              <a:rPr lang="hu-HU" dirty="0" err="1" smtClean="0"/>
              <a:t>self.OUTPUT</a:t>
            </a:r>
            <a:r>
              <a:rPr lang="hu-HU" dirty="0" smtClean="0"/>
              <a:t> stb.</a:t>
            </a:r>
          </a:p>
          <a:p>
            <a:pPr lvl="1"/>
            <a:r>
              <a:rPr lang="hu-HU" dirty="0"/>
              <a:t>egyezményesen a legfőbb bemeneti paraméter neve "INPUT", a legfőbb kimeneti paraméteré pedig "</a:t>
            </a:r>
            <a:r>
              <a:rPr lang="hu-HU" dirty="0" smtClean="0"/>
              <a:t>OUTPUT"</a:t>
            </a:r>
            <a:endParaRPr lang="hu-HU" dirty="0" smtClean="0"/>
          </a:p>
          <a:p>
            <a:pPr lvl="1"/>
            <a:r>
              <a:rPr lang="hu-HU" dirty="0"/>
              <a:t>de persze ettől el lehet térni, ha nagyon </a:t>
            </a:r>
            <a:r>
              <a:rPr lang="hu-HU" dirty="0" smtClean="0"/>
              <a:t>muszáj</a:t>
            </a:r>
          </a:p>
          <a:p>
            <a:r>
              <a:rPr lang="hu-HU" dirty="0" smtClean="0"/>
              <a:t>a leírás (</a:t>
            </a:r>
            <a:r>
              <a:rPr lang="hu-HU" dirty="0" err="1" smtClean="0"/>
              <a:t>description</a:t>
            </a:r>
            <a:r>
              <a:rPr lang="hu-HU" dirty="0" smtClean="0"/>
              <a:t>) nyelvfüggő, ezért nem egyszerűen szövegként adjuk meg</a:t>
            </a:r>
          </a:p>
          <a:p>
            <a:pPr lvl="1"/>
            <a:r>
              <a:rPr lang="hu-HU" dirty="0" smtClean="0"/>
              <a:t>hanem a </a:t>
            </a:r>
            <a:r>
              <a:rPr lang="hu-HU" dirty="0" err="1" smtClean="0"/>
              <a:t>self.tr</a:t>
            </a:r>
            <a:r>
              <a:rPr lang="hu-HU" dirty="0" smtClean="0"/>
              <a:t>() metódussal</a:t>
            </a:r>
          </a:p>
          <a:p>
            <a:r>
              <a:rPr lang="hu-HU" dirty="0" smtClean="0"/>
              <a:t>a </a:t>
            </a:r>
            <a:r>
              <a:rPr lang="hu-HU" dirty="0" smtClean="0"/>
              <a:t>típusra szűkítés </a:t>
            </a:r>
            <a:r>
              <a:rPr lang="hu-HU" dirty="0" smtClean="0"/>
              <a:t>általában elhagyható (alapértelmezett: bármilyen típus)</a:t>
            </a:r>
          </a:p>
          <a:p>
            <a:pPr lvl="1"/>
            <a:r>
              <a:rPr lang="hu-HU" dirty="0" err="1" smtClean="0"/>
              <a:t>types</a:t>
            </a:r>
            <a:r>
              <a:rPr lang="hu-HU" dirty="0" smtClean="0"/>
              <a:t>: lehetséges típusok listája (pl. [</a:t>
            </a:r>
            <a:r>
              <a:rPr lang="en-US" dirty="0" err="1"/>
              <a:t>QgsProcessing</a:t>
            </a:r>
            <a:r>
              <a:rPr lang="hu-HU" dirty="0"/>
              <a:t>.</a:t>
            </a:r>
            <a:r>
              <a:rPr lang="en-US" dirty="0" err="1" smtClean="0"/>
              <a:t>TypeVectorPoint</a:t>
            </a:r>
            <a:r>
              <a:rPr lang="hu-HU" dirty="0" smtClean="0"/>
              <a:t>])</a:t>
            </a:r>
          </a:p>
          <a:p>
            <a:pPr lvl="1"/>
            <a:r>
              <a:rPr lang="hu-HU" dirty="0" err="1" smtClean="0"/>
              <a:t>type</a:t>
            </a:r>
            <a:r>
              <a:rPr lang="hu-HU" dirty="0" smtClean="0"/>
              <a:t>: egy érték (pl. </a:t>
            </a:r>
            <a:r>
              <a:rPr lang="hu-HU" dirty="0" err="1"/>
              <a:t>QgsProcessingParameterField.Numeric</a:t>
            </a:r>
            <a:r>
              <a:rPr lang="hu-HU" dirty="0"/>
              <a:t>)</a:t>
            </a:r>
            <a:endParaRPr lang="hu-HU" dirty="0" smtClean="0"/>
          </a:p>
          <a:p>
            <a:r>
              <a:rPr lang="en-US" dirty="0" err="1" smtClean="0"/>
              <a:t>parentLayerParameterName</a:t>
            </a:r>
            <a:r>
              <a:rPr lang="hu-HU" dirty="0" smtClean="0"/>
              <a:t>: melyik adatsor mezőit kínálja fel?</a:t>
            </a:r>
            <a:endParaRPr lang="hu-HU" dirty="0"/>
          </a:p>
          <a:p>
            <a:r>
              <a:rPr lang="en-US" dirty="0" err="1" smtClean="0"/>
              <a:t>defaultValue</a:t>
            </a:r>
            <a:r>
              <a:rPr lang="hu-HU" dirty="0" smtClean="0"/>
              <a:t>: lehet alapértelmezett értéket is adni a paramétereknek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7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Paraméterek hozzáadása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kimeneti paraméter leírása</a:t>
            </a:r>
          </a:p>
          <a:p>
            <a:pPr lvl="1"/>
            <a:r>
              <a:rPr lang="hu-HU" dirty="0" err="1"/>
              <a:t>QgsProcessingParameter</a:t>
            </a:r>
            <a:r>
              <a:rPr lang="hu-HU" dirty="0" err="1">
                <a:solidFill>
                  <a:srgbClr val="FF0000"/>
                </a:solidFill>
              </a:rPr>
              <a:t>RasterDestination</a:t>
            </a:r>
            <a:r>
              <a:rPr lang="hu-HU" dirty="0"/>
              <a:t>(</a:t>
            </a:r>
            <a:r>
              <a:rPr lang="hu-HU" dirty="0" err="1"/>
              <a:t>name</a:t>
            </a:r>
            <a:r>
              <a:rPr lang="hu-HU" dirty="0"/>
              <a:t>, </a:t>
            </a:r>
            <a:r>
              <a:rPr lang="hu-HU" dirty="0" err="1" smtClean="0"/>
              <a:t>description</a:t>
            </a:r>
            <a:r>
              <a:rPr lang="hu-HU" dirty="0"/>
              <a:t>, </a:t>
            </a:r>
            <a:r>
              <a:rPr lang="en-US" dirty="0" err="1"/>
              <a:t>defaultValue</a:t>
            </a:r>
            <a:r>
              <a:rPr lang="hu-HU" dirty="0" smtClean="0"/>
              <a:t>)</a:t>
            </a:r>
            <a:endParaRPr lang="hu-HU" dirty="0"/>
          </a:p>
          <a:p>
            <a:pPr lvl="1"/>
            <a:r>
              <a:rPr lang="hu-HU" dirty="0" err="1"/>
              <a:t>QgsProcessingParameter</a:t>
            </a:r>
            <a:r>
              <a:rPr lang="hu-HU" dirty="0" err="1">
                <a:solidFill>
                  <a:srgbClr val="FF0000"/>
                </a:solidFill>
              </a:rPr>
              <a:t>VectorDestination</a:t>
            </a:r>
            <a:r>
              <a:rPr lang="hu-HU" dirty="0"/>
              <a:t>(</a:t>
            </a:r>
            <a:r>
              <a:rPr lang="hu-HU" dirty="0" err="1"/>
              <a:t>name</a:t>
            </a:r>
            <a:r>
              <a:rPr lang="hu-HU" dirty="0"/>
              <a:t>, </a:t>
            </a:r>
            <a:r>
              <a:rPr lang="hu-HU" dirty="0" err="1" smtClean="0"/>
              <a:t>description</a:t>
            </a:r>
            <a:r>
              <a:rPr lang="hu-HU" dirty="0"/>
              <a:t>, </a:t>
            </a:r>
            <a:r>
              <a:rPr lang="en-US" dirty="0" err="1"/>
              <a:t>defaultValue</a:t>
            </a:r>
            <a:r>
              <a:rPr lang="hu-HU" dirty="0" smtClean="0"/>
              <a:t>, </a:t>
            </a:r>
            <a:r>
              <a:rPr lang="hu-HU" dirty="0" err="1"/>
              <a:t>type</a:t>
            </a:r>
            <a:r>
              <a:rPr lang="hu-HU" dirty="0"/>
              <a:t>)</a:t>
            </a:r>
          </a:p>
          <a:p>
            <a:pPr lvl="1"/>
            <a:r>
              <a:rPr lang="hu-HU" dirty="0" err="1"/>
              <a:t>QgsProcessingParameter</a:t>
            </a:r>
            <a:r>
              <a:rPr lang="hu-HU" dirty="0" err="1">
                <a:solidFill>
                  <a:srgbClr val="FF0000"/>
                </a:solidFill>
              </a:rPr>
              <a:t>FeatureSink</a:t>
            </a:r>
            <a:r>
              <a:rPr lang="hu-HU" dirty="0"/>
              <a:t>(</a:t>
            </a:r>
            <a:r>
              <a:rPr lang="hu-HU" dirty="0" err="1"/>
              <a:t>name</a:t>
            </a:r>
            <a:r>
              <a:rPr lang="hu-HU" dirty="0"/>
              <a:t>, </a:t>
            </a:r>
            <a:r>
              <a:rPr lang="hu-HU" dirty="0" err="1" smtClean="0"/>
              <a:t>description</a:t>
            </a:r>
            <a:r>
              <a:rPr lang="hu-HU" dirty="0"/>
              <a:t>, </a:t>
            </a:r>
            <a:r>
              <a:rPr lang="en-US" dirty="0" err="1"/>
              <a:t>defaultValue</a:t>
            </a:r>
            <a:r>
              <a:rPr lang="hu-HU" dirty="0" smtClean="0"/>
              <a:t>, </a:t>
            </a:r>
            <a:r>
              <a:rPr lang="hu-HU" dirty="0" err="1"/>
              <a:t>type</a:t>
            </a:r>
            <a:r>
              <a:rPr lang="hu-HU" dirty="0"/>
              <a:t>)</a:t>
            </a:r>
          </a:p>
          <a:p>
            <a:endParaRPr lang="hu-HU" dirty="0" smtClean="0"/>
          </a:p>
          <a:p>
            <a:r>
              <a:rPr lang="hu-HU" dirty="0" err="1" smtClean="0"/>
              <a:t>QgsProcessingParameterFeatureSource</a:t>
            </a:r>
            <a:r>
              <a:rPr lang="hu-HU" dirty="0" smtClean="0"/>
              <a:t>() + </a:t>
            </a:r>
            <a:r>
              <a:rPr lang="hu-HU" dirty="0" err="1" smtClean="0"/>
              <a:t>QgsProcessingParameterFeatureSink</a:t>
            </a:r>
            <a:r>
              <a:rPr lang="hu-HU" dirty="0" smtClean="0"/>
              <a:t>()</a:t>
            </a:r>
          </a:p>
          <a:p>
            <a:pPr lvl="1"/>
            <a:r>
              <a:rPr lang="hu-HU" dirty="0" smtClean="0"/>
              <a:t>ezeket akkor használjuk, ha nem egy az egyben szeretnénk a réteget felhasználni, hanem az elemeire szükségünk van</a:t>
            </a:r>
          </a:p>
          <a:p>
            <a:pPr lvl="1"/>
            <a:r>
              <a:rPr lang="hu-HU" dirty="0" smtClean="0"/>
              <a:t>mi most nem próbáljuk ki</a:t>
            </a:r>
          </a:p>
          <a:p>
            <a:pPr lvl="1"/>
            <a:r>
              <a:rPr lang="hu-HU" dirty="0" smtClean="0"/>
              <a:t>de a QGIS sablonjában találkozunk vele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7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Típusok </a:t>
            </a:r>
            <a:r>
              <a:rPr lang="hu-HU" dirty="0" err="1" smtClean="0"/>
              <a:t>QGIS-ben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legfőbb adattípusok:</a:t>
            </a:r>
          </a:p>
          <a:p>
            <a:pPr lvl="1"/>
            <a:r>
              <a:rPr lang="en-US" dirty="0" err="1" smtClean="0"/>
              <a:t>QgsProcessing</a:t>
            </a:r>
            <a:r>
              <a:rPr lang="hu-HU" dirty="0" smtClean="0"/>
              <a:t>.</a:t>
            </a:r>
            <a:r>
              <a:rPr lang="en-US" dirty="0" err="1" smtClean="0">
                <a:solidFill>
                  <a:srgbClr val="FF0000"/>
                </a:solidFill>
              </a:rPr>
              <a:t>TypeVectorPoint</a:t>
            </a:r>
            <a:endParaRPr lang="hu-HU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/>
              <a:t>QgsProcessing</a:t>
            </a:r>
            <a:r>
              <a:rPr lang="en-US" dirty="0" err="1"/>
              <a:t>.</a:t>
            </a:r>
            <a:r>
              <a:rPr lang="en-US" dirty="0" err="1">
                <a:solidFill>
                  <a:srgbClr val="FF0000"/>
                </a:solidFill>
              </a:rPr>
              <a:t>TypeVectorLine</a:t>
            </a:r>
            <a:endParaRPr lang="hu-HU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/>
              <a:t>QgsProcessing.</a:t>
            </a:r>
            <a:r>
              <a:rPr lang="en-US" dirty="0" err="1">
                <a:solidFill>
                  <a:srgbClr val="FF0000"/>
                </a:solidFill>
              </a:rPr>
              <a:t>TypeVectorPolygon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endParaRPr lang="hu-HU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/>
              <a:t>QgsProcessing.</a:t>
            </a:r>
            <a:r>
              <a:rPr lang="en-US" dirty="0" err="1" smtClean="0">
                <a:solidFill>
                  <a:srgbClr val="FF0000"/>
                </a:solidFill>
              </a:rPr>
              <a:t>TypeVectorAnyGeometry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/>
              <a:t>QgsProcessing.</a:t>
            </a:r>
            <a:r>
              <a:rPr lang="en-US" dirty="0" err="1" smtClean="0">
                <a:solidFill>
                  <a:srgbClr val="FF0000"/>
                </a:solidFill>
              </a:rPr>
              <a:t>TypeRaster</a:t>
            </a:r>
            <a:endParaRPr lang="hu-HU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/>
              <a:t>QgsProcessing.</a:t>
            </a:r>
            <a:r>
              <a:rPr lang="en-US" dirty="0" err="1" smtClean="0">
                <a:solidFill>
                  <a:srgbClr val="FF0000"/>
                </a:solidFill>
              </a:rPr>
              <a:t>TypeFile</a:t>
            </a:r>
            <a:endParaRPr lang="hu-HU" dirty="0" smtClean="0">
              <a:solidFill>
                <a:srgbClr val="FF0000"/>
              </a:solidFill>
            </a:endParaRPr>
          </a:p>
          <a:p>
            <a:r>
              <a:rPr lang="hu-HU" dirty="0" smtClean="0"/>
              <a:t>legfőbb mezőtípusok:</a:t>
            </a:r>
          </a:p>
          <a:p>
            <a:pPr lvl="1"/>
            <a:r>
              <a:rPr lang="hu-HU" dirty="0" err="1" smtClean="0"/>
              <a:t>QgsProcessingParameterField.</a:t>
            </a:r>
            <a:r>
              <a:rPr lang="hu-HU" dirty="0" err="1" smtClean="0">
                <a:solidFill>
                  <a:srgbClr val="FF0000"/>
                </a:solidFill>
              </a:rPr>
              <a:t>Any</a:t>
            </a:r>
            <a:endParaRPr lang="hu-HU" dirty="0" smtClean="0">
              <a:solidFill>
                <a:srgbClr val="FF0000"/>
              </a:solidFill>
            </a:endParaRPr>
          </a:p>
          <a:p>
            <a:pPr lvl="1"/>
            <a:r>
              <a:rPr lang="hu-HU" dirty="0" err="1" smtClean="0"/>
              <a:t>QgsProcessingParameterField.</a:t>
            </a:r>
            <a:r>
              <a:rPr lang="hu-HU" dirty="0" err="1" smtClean="0">
                <a:solidFill>
                  <a:srgbClr val="FF0000"/>
                </a:solidFill>
              </a:rPr>
              <a:t>Numeric</a:t>
            </a:r>
            <a:endParaRPr lang="hu-HU" dirty="0" smtClean="0">
              <a:solidFill>
                <a:srgbClr val="FF0000"/>
              </a:solidFill>
            </a:endParaRPr>
          </a:p>
          <a:p>
            <a:pPr lvl="1"/>
            <a:r>
              <a:rPr lang="hu-HU" dirty="0" err="1" smtClean="0"/>
              <a:t>QgsProcessingParameterField.</a:t>
            </a:r>
            <a:r>
              <a:rPr lang="hu-HU" dirty="0" err="1" smtClean="0">
                <a:solidFill>
                  <a:srgbClr val="FF0000"/>
                </a:solidFill>
              </a:rPr>
              <a:t>String</a:t>
            </a:r>
            <a:endParaRPr lang="hu-HU" dirty="0" smtClean="0">
              <a:solidFill>
                <a:srgbClr val="FF0000"/>
              </a:solidFill>
            </a:endParaRPr>
          </a:p>
          <a:p>
            <a:pPr lvl="1"/>
            <a:r>
              <a:rPr lang="hu-HU" dirty="0" err="1"/>
              <a:t>QgsProcessingParameterField.</a:t>
            </a:r>
            <a:r>
              <a:rPr lang="hu-HU" dirty="0" err="1">
                <a:solidFill>
                  <a:srgbClr val="FF0000"/>
                </a:solidFill>
              </a:rPr>
              <a:t>DateTime</a:t>
            </a:r>
            <a:endParaRPr lang="hu-HU" dirty="0">
              <a:solidFill>
                <a:srgbClr val="FF0000"/>
              </a:solidFill>
            </a:endParaRPr>
          </a:p>
          <a:p>
            <a:pPr lvl="1"/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0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Paraméterek elkapása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néha szükséges lehet a paramétereket elkapni</a:t>
            </a:r>
          </a:p>
          <a:p>
            <a:pPr lvl="1"/>
            <a:r>
              <a:rPr lang="hu-HU" dirty="0" smtClean="0"/>
              <a:t>ha nem közvetlenül egy gyerekeszközön belül használjuk fel</a:t>
            </a:r>
          </a:p>
          <a:p>
            <a:pPr lvl="1"/>
            <a:r>
              <a:rPr lang="hu-HU" dirty="0" smtClean="0"/>
              <a:t>hanem számolni/dolgozni szeretnénk vele</a:t>
            </a:r>
          </a:p>
          <a:p>
            <a:r>
              <a:rPr lang="hu-HU" dirty="0" smtClean="0"/>
              <a:t>paramétert elkapó/átalakító függvények</a:t>
            </a:r>
          </a:p>
          <a:p>
            <a:pPr lvl="1"/>
            <a:r>
              <a:rPr lang="hu-HU" dirty="0" err="1" smtClean="0"/>
              <a:t>self.parameterAsSource</a:t>
            </a:r>
            <a:r>
              <a:rPr lang="hu-HU" dirty="0" smtClean="0"/>
              <a:t>()</a:t>
            </a:r>
          </a:p>
          <a:p>
            <a:pPr lvl="1"/>
            <a:r>
              <a:rPr lang="hu-HU" dirty="0" err="1" smtClean="0"/>
              <a:t>self.parameterAsSink</a:t>
            </a:r>
            <a:r>
              <a:rPr lang="hu-HU" dirty="0" smtClean="0"/>
              <a:t>()</a:t>
            </a:r>
          </a:p>
          <a:p>
            <a:pPr lvl="1"/>
            <a:r>
              <a:rPr lang="hu-HU" dirty="0" err="1" smtClean="0"/>
              <a:t>self</a:t>
            </a:r>
            <a:r>
              <a:rPr lang="hu-HU" dirty="0" smtClean="0"/>
              <a:t>.</a:t>
            </a:r>
            <a:r>
              <a:rPr lang="en-US" dirty="0" err="1" smtClean="0"/>
              <a:t>parameterAsString</a:t>
            </a:r>
            <a:r>
              <a:rPr lang="hu-HU" dirty="0" smtClean="0"/>
              <a:t>()</a:t>
            </a:r>
          </a:p>
          <a:p>
            <a:pPr lvl="1"/>
            <a:r>
              <a:rPr lang="hu-HU" dirty="0" err="1"/>
              <a:t>self</a:t>
            </a:r>
            <a:r>
              <a:rPr lang="hu-HU" dirty="0"/>
              <a:t>.</a:t>
            </a:r>
            <a:r>
              <a:rPr lang="en-US" dirty="0" err="1" smtClean="0"/>
              <a:t>parameterAsDouble</a:t>
            </a:r>
            <a:r>
              <a:rPr lang="hu-HU" dirty="0" smtClean="0"/>
              <a:t>()</a:t>
            </a:r>
          </a:p>
          <a:p>
            <a:pPr lvl="1"/>
            <a:r>
              <a:rPr lang="hu-HU" dirty="0" smtClean="0"/>
              <a:t>stb.</a:t>
            </a:r>
          </a:p>
          <a:p>
            <a:r>
              <a:rPr lang="hu-HU" dirty="0"/>
              <a:t>teljes </a:t>
            </a:r>
            <a:r>
              <a:rPr lang="hu-HU" dirty="0" smtClean="0"/>
              <a:t>lista</a:t>
            </a:r>
          </a:p>
          <a:p>
            <a:pPr lvl="1"/>
            <a:r>
              <a:rPr lang="hu-HU" dirty="0" smtClean="0"/>
              <a:t>https</a:t>
            </a:r>
            <a:r>
              <a:rPr lang="hu-HU" dirty="0"/>
              <a:t>://qgis.org/pyqgis/3.22/search.html?q=QgsProcessingAlgorithm.parameterAs&amp;check_keywords=yes&amp;area=default#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08:33</a:t>
            </a:fld>
            <a:endParaRPr lang="en-US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3777" y="1422400"/>
            <a:ext cx="3696935" cy="36401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3562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Eszköz felépítése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5901775" cy="4754563"/>
          </a:xfrm>
        </p:spPr>
        <p:txBody>
          <a:bodyPr/>
          <a:lstStyle/>
          <a:p>
            <a:r>
              <a:rPr lang="hu-HU" dirty="0" smtClean="0"/>
              <a:t>DEMO 7: </a:t>
            </a:r>
            <a:r>
              <a:rPr lang="hu-HU" dirty="0" smtClean="0"/>
              <a:t>QGIS sablonjának </a:t>
            </a:r>
            <a:r>
              <a:rPr lang="hu-HU" dirty="0" smtClean="0"/>
              <a:t>értelmezése</a:t>
            </a:r>
          </a:p>
          <a:p>
            <a:pPr lvl="1"/>
            <a:r>
              <a:rPr lang="hu-HU" dirty="0"/>
              <a:t>kiírja a bemenet vetületét</a:t>
            </a:r>
          </a:p>
          <a:p>
            <a:pPr lvl="1"/>
            <a:r>
              <a:rPr lang="hu-HU" dirty="0" smtClean="0"/>
              <a:t>ha hiányzik a kimenet, hibát dob</a:t>
            </a:r>
          </a:p>
          <a:p>
            <a:pPr lvl="1"/>
            <a:r>
              <a:rPr lang="hu-HU" dirty="0" smtClean="0"/>
              <a:t>a bemenetből a kimenetbe egyesével átmásolja az elemeket</a:t>
            </a:r>
          </a:p>
          <a:p>
            <a:pPr lvl="1"/>
            <a:r>
              <a:rPr lang="hu-HU" dirty="0" smtClean="0"/>
              <a:t>közben frissíti a folyamatjelzőt</a:t>
            </a:r>
          </a:p>
          <a:p>
            <a:pPr lvl="1"/>
            <a:r>
              <a:rPr lang="hu-HU" dirty="0" smtClean="0"/>
              <a:t>puffert is készítene (ha hagynánk)</a:t>
            </a:r>
          </a:p>
          <a:p>
            <a:pPr lvl="1"/>
            <a:r>
              <a:rPr lang="hu-HU" dirty="0" smtClean="0"/>
              <a:t>visszaadja a kimenetet szótárelemként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08:59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975" y="212272"/>
            <a:ext cx="5194850" cy="58218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4913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Eszköz módosítása sablonból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név megváltoztatása két helyen</a:t>
            </a:r>
          </a:p>
          <a:p>
            <a:pPr lvl="1"/>
            <a:r>
              <a:rPr lang="hu-HU" dirty="0" err="1" smtClean="0"/>
              <a:t>class</a:t>
            </a:r>
            <a:r>
              <a:rPr lang="hu-HU" dirty="0" smtClean="0"/>
              <a:t> kulcsszó után</a:t>
            </a:r>
          </a:p>
          <a:p>
            <a:pPr lvl="1"/>
            <a:r>
              <a:rPr lang="hu-HU" dirty="0" smtClean="0"/>
              <a:t>és </a:t>
            </a:r>
            <a:r>
              <a:rPr lang="hu-HU" dirty="0" err="1" smtClean="0"/>
              <a:t>createInstance</a:t>
            </a:r>
            <a:r>
              <a:rPr lang="hu-HU" dirty="0" smtClean="0"/>
              <a:t>() törzsében</a:t>
            </a:r>
          </a:p>
          <a:p>
            <a:r>
              <a:rPr lang="hu-HU" dirty="0" smtClean="0"/>
              <a:t>a </a:t>
            </a:r>
            <a:r>
              <a:rPr lang="hu-HU" dirty="0" err="1" smtClean="0"/>
              <a:t>name</a:t>
            </a:r>
            <a:r>
              <a:rPr lang="hu-HU" dirty="0" smtClean="0"/>
              <a:t>(), </a:t>
            </a:r>
            <a:r>
              <a:rPr lang="hu-HU" dirty="0" err="1" smtClean="0"/>
              <a:t>displayName</a:t>
            </a:r>
            <a:r>
              <a:rPr lang="hu-HU" dirty="0" smtClean="0"/>
              <a:t>(), </a:t>
            </a:r>
            <a:r>
              <a:rPr lang="hu-HU" dirty="0" err="1" smtClean="0"/>
              <a:t>groupId</a:t>
            </a:r>
            <a:r>
              <a:rPr lang="hu-HU" dirty="0" smtClean="0"/>
              <a:t>(), </a:t>
            </a:r>
            <a:r>
              <a:rPr lang="hu-HU" dirty="0" err="1" smtClean="0"/>
              <a:t>group</a:t>
            </a:r>
            <a:r>
              <a:rPr lang="hu-HU" dirty="0"/>
              <a:t>() és </a:t>
            </a:r>
            <a:r>
              <a:rPr lang="hu-HU" dirty="0" err="1" smtClean="0"/>
              <a:t>shortHelpString</a:t>
            </a:r>
            <a:r>
              <a:rPr lang="hu-HU" dirty="0" smtClean="0"/>
              <a:t>() metódusok visszatérési értékének módosítása</a:t>
            </a:r>
          </a:p>
          <a:p>
            <a:r>
              <a:rPr lang="hu-HU" dirty="0" smtClean="0"/>
              <a:t>további </a:t>
            </a:r>
            <a:r>
              <a:rPr lang="hu-HU" dirty="0"/>
              <a:t>paraméterek hozzáadása az </a:t>
            </a:r>
            <a:r>
              <a:rPr lang="hu-HU" dirty="0" err="1" smtClean="0"/>
              <a:t>initAlgorithm</a:t>
            </a:r>
            <a:r>
              <a:rPr lang="hu-HU" dirty="0" smtClean="0"/>
              <a:t>() törzsén belül</a:t>
            </a:r>
          </a:p>
          <a:p>
            <a:pPr lvl="1"/>
            <a:r>
              <a:rPr lang="hu-HU" dirty="0" smtClean="0"/>
              <a:t>a használt típusokat a </a:t>
            </a:r>
            <a:r>
              <a:rPr lang="hu-HU" dirty="0" err="1" smtClean="0"/>
              <a:t>szkript</a:t>
            </a:r>
            <a:r>
              <a:rPr lang="hu-HU" dirty="0" smtClean="0"/>
              <a:t> elején importáljuk!</a:t>
            </a:r>
          </a:p>
          <a:p>
            <a:pPr lvl="1"/>
            <a:r>
              <a:rPr lang="hu-HU" dirty="0" smtClean="0"/>
              <a:t>illetve adjuk hozzá "konstansként</a:t>
            </a:r>
            <a:r>
              <a:rPr lang="hu-HU" dirty="0" smtClean="0"/>
              <a:t>" – könnyen megtalálhatóak így a paraméternevek</a:t>
            </a:r>
            <a:endParaRPr lang="hu-HU" dirty="0" smtClean="0"/>
          </a:p>
          <a:p>
            <a:r>
              <a:rPr lang="hu-HU" dirty="0" smtClean="0"/>
              <a:t>eszköz működésének módosítása a </a:t>
            </a:r>
            <a:r>
              <a:rPr lang="en-US" dirty="0" err="1"/>
              <a:t>processAlgorithm</a:t>
            </a:r>
            <a:r>
              <a:rPr lang="en-US" dirty="0"/>
              <a:t>(</a:t>
            </a:r>
            <a:r>
              <a:rPr lang="hu-HU" dirty="0" smtClean="0"/>
              <a:t>)</a:t>
            </a:r>
            <a:r>
              <a:rPr lang="hu-HU" dirty="0"/>
              <a:t> törzsén </a:t>
            </a:r>
            <a:r>
              <a:rPr lang="hu-HU" dirty="0" smtClean="0"/>
              <a:t>belül</a:t>
            </a:r>
          </a:p>
          <a:p>
            <a:pPr lvl="1"/>
            <a:r>
              <a:rPr lang="hu-HU" dirty="0" smtClean="0"/>
              <a:t>figyeljünk a felhasználó rendszeres tájékoztatására és a megszakíthatóságra!</a:t>
            </a:r>
          </a:p>
          <a:p>
            <a:pPr lvl="1"/>
            <a:r>
              <a:rPr lang="hu-HU" dirty="0" smtClean="0"/>
              <a:t>néha a visszatérési értéket is módosítani/bővíteni kell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4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Eszköz módosítása sablonból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5753100" cy="4754563"/>
          </a:xfrm>
        </p:spPr>
        <p:txBody>
          <a:bodyPr/>
          <a:lstStyle/>
          <a:p>
            <a:r>
              <a:rPr lang="hu-HU" dirty="0"/>
              <a:t>DEMO 8 – pufferre_konvex_</a:t>
            </a:r>
            <a:r>
              <a:rPr lang="hu-HU" dirty="0" err="1"/>
              <a:t>sokszog.py</a:t>
            </a:r>
            <a:endParaRPr lang="hu-HU" dirty="0" smtClean="0"/>
          </a:p>
          <a:p>
            <a:pPr lvl="1"/>
            <a:r>
              <a:rPr lang="hu-HU" dirty="0" smtClean="0"/>
              <a:t>összevetés az </a:t>
            </a:r>
            <a:r>
              <a:rPr lang="hu-HU" dirty="0" err="1" smtClean="0"/>
              <a:t>eszkozsablon.py-jal</a:t>
            </a:r>
            <a:endParaRPr lang="hu-HU" dirty="0" smtClean="0"/>
          </a:p>
          <a:p>
            <a:pPr lvl="1"/>
            <a:r>
              <a:rPr lang="hu-HU" dirty="0"/>
              <a:t>hozzáadás az eszköztárhoz</a:t>
            </a:r>
          </a:p>
          <a:p>
            <a:pPr lvl="1"/>
            <a:r>
              <a:rPr lang="hu-HU" dirty="0" smtClean="0"/>
              <a:t>futtatás</a:t>
            </a:r>
            <a:endParaRPr lang="hu-HU" dirty="0"/>
          </a:p>
          <a:p>
            <a:r>
              <a:rPr lang="hu-HU" dirty="0" smtClean="0"/>
              <a:t>eltérések:</a:t>
            </a:r>
            <a:endParaRPr lang="hu-HU" dirty="0" smtClean="0"/>
          </a:p>
          <a:p>
            <a:pPr lvl="1"/>
            <a:r>
              <a:rPr lang="hu-HU" dirty="0" smtClean="0"/>
              <a:t>bővítettük két </a:t>
            </a:r>
            <a:r>
              <a:rPr lang="hu-HU" dirty="0" smtClean="0"/>
              <a:t>bemeneti (távolság, logikai) és egy kimeneti (vektorréteg) </a:t>
            </a:r>
            <a:r>
              <a:rPr lang="hu-HU" dirty="0" smtClean="0"/>
              <a:t>paraméterrel</a:t>
            </a:r>
          </a:p>
          <a:p>
            <a:pPr lvl="1"/>
            <a:r>
              <a:rPr lang="hu-HU" dirty="0" smtClean="0"/>
              <a:t>a logikai paraméternek alapértelmezett értéket adtunk</a:t>
            </a:r>
            <a:endParaRPr lang="hu-HU" dirty="0" smtClean="0"/>
          </a:p>
          <a:p>
            <a:pPr lvl="1"/>
            <a:r>
              <a:rPr lang="hu-HU" dirty="0" smtClean="0"/>
              <a:t>korlátoztuk </a:t>
            </a:r>
            <a:r>
              <a:rPr lang="hu-HU" dirty="0" smtClean="0"/>
              <a:t>a bemeneti paraméter típusát</a:t>
            </a:r>
          </a:p>
          <a:p>
            <a:pPr lvl="1"/>
            <a:r>
              <a:rPr lang="hu-HU" dirty="0" smtClean="0"/>
              <a:t>bővítettük </a:t>
            </a:r>
            <a:r>
              <a:rPr lang="hu-HU" dirty="0" smtClean="0"/>
              <a:t>a funkcionalitást konvex sokszög képzésével</a:t>
            </a:r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09:08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1300" y="335356"/>
            <a:ext cx="5386387" cy="27078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1300" y="3242788"/>
            <a:ext cx="5386387" cy="27976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291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kiindulva az </a:t>
            </a:r>
            <a:r>
              <a:rPr lang="hu-HU" dirty="0" err="1" smtClean="0"/>
              <a:t>eszkozsablon.py</a:t>
            </a:r>
            <a:r>
              <a:rPr lang="hu-HU" dirty="0" smtClean="0"/>
              <a:t> fájlból készíts egy </a:t>
            </a:r>
            <a:r>
              <a:rPr lang="hu-HU" dirty="0" err="1" smtClean="0"/>
              <a:t>szkripteszközt</a:t>
            </a:r>
            <a:r>
              <a:rPr lang="hu-HU" dirty="0" smtClean="0"/>
              <a:t>, amely</a:t>
            </a:r>
          </a:p>
          <a:p>
            <a:pPr lvl="1"/>
            <a:r>
              <a:rPr lang="hu-HU" dirty="0" smtClean="0"/>
              <a:t>egy bemeneti poligonos vektorréteg elemeinek képezi a </a:t>
            </a:r>
            <a:r>
              <a:rPr lang="hu-HU" dirty="0" err="1" smtClean="0"/>
              <a:t>centroidjait</a:t>
            </a:r>
            <a:r>
              <a:rPr lang="hu-HU" dirty="0" smtClean="0"/>
              <a:t>;</a:t>
            </a:r>
          </a:p>
          <a:p>
            <a:pPr lvl="1"/>
            <a:r>
              <a:rPr lang="hu-HU" dirty="0" smtClean="0"/>
              <a:t>egy bemeneti logikai érték segítségével a felhasználó eldöntheti, hogy a többelemű entitásokra közös vagy különálló </a:t>
            </a:r>
            <a:r>
              <a:rPr lang="hu-HU" dirty="0" err="1" smtClean="0"/>
              <a:t>centroidok</a:t>
            </a:r>
            <a:r>
              <a:rPr lang="hu-HU" dirty="0" smtClean="0"/>
              <a:t> készüljenek;</a:t>
            </a:r>
          </a:p>
          <a:p>
            <a:pPr lvl="1"/>
            <a:r>
              <a:rPr lang="hu-HU" dirty="0" smtClean="0"/>
              <a:t>a </a:t>
            </a:r>
            <a:r>
              <a:rPr lang="hu-HU" dirty="0" err="1" smtClean="0"/>
              <a:t>centroidokat</a:t>
            </a:r>
            <a:r>
              <a:rPr lang="hu-HU" dirty="0" smtClean="0"/>
              <a:t> összevonja egy darab többelemű entitássá (</a:t>
            </a:r>
            <a:r>
              <a:rPr lang="hu-HU" dirty="0" err="1" smtClean="0"/>
              <a:t>native</a:t>
            </a:r>
            <a:r>
              <a:rPr lang="hu-HU" dirty="0" smtClean="0"/>
              <a:t>:</a:t>
            </a:r>
            <a:r>
              <a:rPr lang="hu-HU" dirty="0" err="1" smtClean="0"/>
              <a:t>dissolve</a:t>
            </a:r>
            <a:r>
              <a:rPr lang="hu-HU" dirty="0" smtClean="0"/>
              <a:t> vagy </a:t>
            </a:r>
            <a:r>
              <a:rPr lang="hu-HU" dirty="0" err="1" smtClean="0"/>
              <a:t>native</a:t>
            </a:r>
            <a:r>
              <a:rPr lang="hu-HU" dirty="0" smtClean="0"/>
              <a:t>:</a:t>
            </a:r>
            <a:r>
              <a:rPr lang="hu-HU" dirty="0" err="1" smtClean="0"/>
              <a:t>collect</a:t>
            </a:r>
            <a:r>
              <a:rPr lang="hu-HU" dirty="0" smtClean="0"/>
              <a:t>);</a:t>
            </a:r>
          </a:p>
          <a:p>
            <a:pPr lvl="1"/>
            <a:r>
              <a:rPr lang="hu-HU" dirty="0" smtClean="0"/>
              <a:t>képezi a legkisebb befoglaló sokszöget;</a:t>
            </a:r>
          </a:p>
          <a:p>
            <a:pPr lvl="1"/>
            <a:r>
              <a:rPr lang="hu-HU" dirty="0" smtClean="0"/>
              <a:t>és a felhasználó által megadott számú (alapértelmezetten 1000) véletlen pontot generál benne (</a:t>
            </a:r>
            <a:r>
              <a:rPr lang="hu-HU" dirty="0" err="1" smtClean="0"/>
              <a:t>qgis</a:t>
            </a:r>
            <a:r>
              <a:rPr lang="hu-HU" dirty="0" smtClean="0"/>
              <a:t>:</a:t>
            </a:r>
            <a:r>
              <a:rPr lang="hu-HU" dirty="0" err="1" smtClean="0"/>
              <a:t>randompointsinsidepolygons</a:t>
            </a:r>
            <a:r>
              <a:rPr lang="hu-HU" dirty="0" smtClean="0"/>
              <a:t>), minimális távolság nélkül</a:t>
            </a:r>
          </a:p>
          <a:p>
            <a:r>
              <a:rPr lang="hu-HU" dirty="0" smtClean="0"/>
              <a:t>fő kimenetként véletlen pontokat, és további kimenetként a konvex sokszöget adjad vissza</a:t>
            </a:r>
            <a:endParaRPr lang="hu-HU" dirty="0"/>
          </a:p>
          <a:p>
            <a:r>
              <a:rPr lang="hu-HU" dirty="0" smtClean="0"/>
              <a:t>a felhasználót tájékoztasd a futás állásáról, és biztosítsd a megszakíthatóságot</a:t>
            </a:r>
          </a:p>
          <a:p>
            <a:r>
              <a:rPr lang="hu-HU" dirty="0" smtClean="0"/>
              <a:t>mentsd más néven a </a:t>
            </a:r>
            <a:r>
              <a:rPr lang="hu-HU" dirty="0" err="1" smtClean="0"/>
              <a:t>szkriptet</a:t>
            </a:r>
            <a:r>
              <a:rPr lang="hu-HU" dirty="0" smtClean="0"/>
              <a:t>, add hozzá az eszköztárhoz, és próbáld ki mintaadaton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08:33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8221" y="127794"/>
            <a:ext cx="2780904" cy="17105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863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Beadandó feladat ismertetése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már neki lehet kezdeni (minden fontos elhangzott)</a:t>
            </a:r>
          </a:p>
          <a:p>
            <a:r>
              <a:rPr lang="hu-HU" dirty="0" smtClean="0"/>
              <a:t>határidők (javítási lehetőség vagy lemondás róla)</a:t>
            </a:r>
          </a:p>
          <a:p>
            <a:r>
              <a:rPr lang="hu-HU" dirty="0" smtClean="0"/>
              <a:t>leadandó fájlok csomagolva: Python-kód, leírás, mintafájlok, projektfájl</a:t>
            </a:r>
          </a:p>
          <a:p>
            <a:r>
              <a:rPr lang="hu-HU" dirty="0" smtClean="0"/>
              <a:t>cél 1: </a:t>
            </a:r>
            <a:r>
              <a:rPr lang="hu-HU" dirty="0" err="1" smtClean="0"/>
              <a:t>szkripteszköz</a:t>
            </a:r>
            <a:r>
              <a:rPr lang="hu-HU" dirty="0" smtClean="0"/>
              <a:t> készítése</a:t>
            </a:r>
          </a:p>
          <a:p>
            <a:pPr lvl="1"/>
            <a:r>
              <a:rPr lang="hu-HU" dirty="0" smtClean="0"/>
              <a:t>az eszköz bármit csinálhat, csak legyen meggyőző indoklás, hogy miért jó</a:t>
            </a:r>
          </a:p>
          <a:p>
            <a:pPr lvl="1"/>
            <a:r>
              <a:rPr lang="hu-HU" dirty="0" smtClean="0"/>
              <a:t>feleljen meg a minimumfeltételeknek (paraméterek száma, típusa, alapértelmezett érték, felhasználó tájékoztatása, megszakíthatóság stb.)</a:t>
            </a:r>
          </a:p>
          <a:p>
            <a:r>
              <a:rPr lang="hu-HU" dirty="0" smtClean="0"/>
              <a:t>cél 2:</a:t>
            </a:r>
            <a:r>
              <a:rPr lang="hu-HU" dirty="0"/>
              <a:t> </a:t>
            </a:r>
            <a:r>
              <a:rPr lang="hu-HU" dirty="0" err="1"/>
              <a:t>szkripteszköz</a:t>
            </a:r>
            <a:r>
              <a:rPr lang="hu-HU" dirty="0" smtClean="0"/>
              <a:t> </a:t>
            </a:r>
            <a:r>
              <a:rPr lang="hu-HU" dirty="0"/>
              <a:t>leírása</a:t>
            </a:r>
            <a:endParaRPr lang="hu-HU" dirty="0" smtClean="0"/>
          </a:p>
          <a:p>
            <a:pPr lvl="1"/>
            <a:r>
              <a:rPr lang="hu-HU" dirty="0" smtClean="0"/>
              <a:t>problémafelvetés</a:t>
            </a:r>
          </a:p>
          <a:p>
            <a:pPr lvl="1"/>
            <a:r>
              <a:rPr lang="hu-HU" dirty="0" smtClean="0"/>
              <a:t>paraméterek táblázata és működés kellően részletes leírása</a:t>
            </a:r>
          </a:p>
          <a:p>
            <a:pPr lvl="1"/>
            <a:r>
              <a:rPr lang="hu-HU" dirty="0" smtClean="0"/>
              <a:t>példahívások (</a:t>
            </a:r>
            <a:r>
              <a:rPr lang="hu-HU" dirty="0" err="1"/>
              <a:t>processing.run</a:t>
            </a:r>
            <a:r>
              <a:rPr lang="hu-HU" dirty="0"/>
              <a:t>()</a:t>
            </a:r>
            <a:r>
              <a:rPr lang="hu-HU" dirty="0" err="1"/>
              <a:t>-os</a:t>
            </a:r>
            <a:r>
              <a:rPr lang="hu-HU" dirty="0"/>
              <a:t> </a:t>
            </a:r>
            <a:r>
              <a:rPr lang="hu-HU" dirty="0" smtClean="0"/>
              <a:t>Python-utasítás) és fejlesztési lehetőségek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09:38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96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Kommunikáció a </a:t>
            </a:r>
            <a:r>
              <a:rPr lang="hu-HU" dirty="0" smtClean="0"/>
              <a:t>felhasználóval – felugró </a:t>
            </a:r>
            <a:r>
              <a:rPr lang="hu-HU" dirty="0"/>
              <a:t>információs sáv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van négy alternatív függvény is</a:t>
            </a:r>
          </a:p>
          <a:p>
            <a:pPr lvl="1"/>
            <a:r>
              <a:rPr lang="hu-HU" dirty="0" smtClean="0"/>
              <a:t>.</a:t>
            </a:r>
            <a:r>
              <a:rPr lang="en-US" dirty="0" err="1" smtClean="0"/>
              <a:t>pushInfo</a:t>
            </a:r>
            <a:r>
              <a:rPr lang="en-US" dirty="0" smtClean="0"/>
              <a:t>(</a:t>
            </a:r>
            <a:r>
              <a:rPr lang="hu-HU" dirty="0" err="1" smtClean="0"/>
              <a:t>title</a:t>
            </a:r>
            <a:r>
              <a:rPr lang="hu-HU" dirty="0" smtClean="0"/>
              <a:t>, </a:t>
            </a:r>
            <a:r>
              <a:rPr lang="hu-HU" dirty="0" err="1" smtClean="0"/>
              <a:t>message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.</a:t>
            </a:r>
            <a:r>
              <a:rPr lang="en-US" dirty="0" smtClean="0"/>
              <a:t>push</a:t>
            </a:r>
            <a:r>
              <a:rPr lang="hu-HU" dirty="0" err="1" smtClean="0"/>
              <a:t>Warning</a:t>
            </a:r>
            <a:r>
              <a:rPr lang="en-US" dirty="0" smtClean="0"/>
              <a:t>(</a:t>
            </a:r>
            <a:r>
              <a:rPr lang="hu-HU" dirty="0" err="1"/>
              <a:t>title</a:t>
            </a:r>
            <a:r>
              <a:rPr lang="hu-HU" dirty="0"/>
              <a:t>, </a:t>
            </a:r>
            <a:r>
              <a:rPr lang="hu-HU" dirty="0" err="1"/>
              <a:t>message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.</a:t>
            </a:r>
            <a:r>
              <a:rPr lang="en-US" dirty="0" smtClean="0"/>
              <a:t>push</a:t>
            </a:r>
            <a:r>
              <a:rPr lang="hu-HU" dirty="0" err="1" smtClean="0"/>
              <a:t>Critical</a:t>
            </a:r>
            <a:r>
              <a:rPr lang="en-US" dirty="0" smtClean="0"/>
              <a:t>(</a:t>
            </a:r>
            <a:r>
              <a:rPr lang="hu-HU" dirty="0" err="1"/>
              <a:t>title</a:t>
            </a:r>
            <a:r>
              <a:rPr lang="hu-HU" dirty="0"/>
              <a:t>, </a:t>
            </a:r>
            <a:r>
              <a:rPr lang="hu-HU" dirty="0" err="1"/>
              <a:t>message</a:t>
            </a:r>
            <a:r>
              <a:rPr lang="hu-HU" dirty="0"/>
              <a:t>)</a:t>
            </a:r>
            <a:endParaRPr lang="en-US" dirty="0"/>
          </a:p>
          <a:p>
            <a:pPr lvl="1"/>
            <a:r>
              <a:rPr lang="hu-HU" dirty="0" smtClean="0"/>
              <a:t>.</a:t>
            </a:r>
            <a:r>
              <a:rPr lang="en-US" dirty="0" smtClean="0"/>
              <a:t>push</a:t>
            </a:r>
            <a:r>
              <a:rPr lang="hu-HU" dirty="0" err="1" smtClean="0"/>
              <a:t>Success</a:t>
            </a:r>
            <a:r>
              <a:rPr lang="en-US" dirty="0" smtClean="0"/>
              <a:t>(</a:t>
            </a:r>
            <a:r>
              <a:rPr lang="hu-HU" dirty="0" err="1"/>
              <a:t>title</a:t>
            </a:r>
            <a:r>
              <a:rPr lang="hu-HU" dirty="0"/>
              <a:t>, </a:t>
            </a:r>
            <a:r>
              <a:rPr lang="hu-HU" dirty="0" err="1"/>
              <a:t>message</a:t>
            </a:r>
            <a:r>
              <a:rPr lang="hu-HU" dirty="0" smtClean="0"/>
              <a:t>)</a:t>
            </a:r>
          </a:p>
          <a:p>
            <a:r>
              <a:rPr lang="hu-HU" dirty="0" smtClean="0"/>
              <a:t>ezek mind az alapértelmezett ideig láttatják az üzenetet</a:t>
            </a:r>
          </a:p>
          <a:p>
            <a:r>
              <a:rPr lang="hu-HU" dirty="0" smtClean="0"/>
              <a:t>ezen túl még egyéb dolgokat is rakhatunk az információs sávba</a:t>
            </a:r>
          </a:p>
          <a:p>
            <a:pPr lvl="1"/>
            <a:r>
              <a:rPr lang="hu-HU" dirty="0" smtClean="0"/>
              <a:t>pl. gombot, folyamatjelzőt</a:t>
            </a:r>
          </a:p>
          <a:p>
            <a:pPr lvl="1"/>
            <a:r>
              <a:rPr lang="hu-HU" dirty="0" smtClean="0"/>
              <a:t>nem mutatom be</a:t>
            </a:r>
          </a:p>
          <a:p>
            <a:pPr lvl="1"/>
            <a:r>
              <a:rPr lang="hu-HU" dirty="0" smtClean="0"/>
              <a:t>részletek: </a:t>
            </a:r>
            <a:r>
              <a:rPr lang="en-US" dirty="0" smtClean="0"/>
              <a:t>https</a:t>
            </a:r>
            <a:r>
              <a:rPr lang="en-US" dirty="0"/>
              <a:t>://docs.qgis.org/3.22/en/docs/pyqgis_developer_cookbook/communicating.html#showing-messages-the-qgsmessagebar-class</a:t>
            </a:r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08:33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42" r="1776" b="25261"/>
          <a:stretch/>
        </p:blipFill>
        <p:spPr>
          <a:xfrm>
            <a:off x="6591782" y="1422400"/>
            <a:ext cx="5417339" cy="7416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2896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kérdések?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Kommunikáció a felhasználóval – felugró információs sáv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üzenetek törlése (információs sáv bezárása)</a:t>
            </a:r>
          </a:p>
          <a:p>
            <a:pPr lvl="1"/>
            <a:r>
              <a:rPr lang="hu-HU" dirty="0"/>
              <a:t>.</a:t>
            </a:r>
            <a:r>
              <a:rPr lang="hu-HU" dirty="0" err="1"/>
              <a:t>clearWidgets</a:t>
            </a:r>
            <a:r>
              <a:rPr lang="hu-HU" dirty="0"/>
              <a:t>()</a:t>
            </a:r>
          </a:p>
          <a:p>
            <a:r>
              <a:rPr lang="hu-HU" dirty="0" smtClean="0"/>
              <a:t>ablak frissítése</a:t>
            </a:r>
          </a:p>
          <a:p>
            <a:pPr lvl="1"/>
            <a:r>
              <a:rPr lang="hu-HU" dirty="0" smtClean="0"/>
              <a:t>evvel kényszerítjük az üzenetek azonnali megjelenítését</a:t>
            </a:r>
          </a:p>
          <a:p>
            <a:pPr lvl="1"/>
            <a:r>
              <a:rPr lang="hu-HU" dirty="0" smtClean="0"/>
              <a:t>ha egy nagyobb függvényt/blokkot futtatunk, akkor amúgy lehet, hogy csak a végén jelennek meg az üzenetek</a:t>
            </a:r>
          </a:p>
          <a:p>
            <a:pPr lvl="1"/>
            <a:r>
              <a:rPr lang="hu-HU" dirty="0" err="1"/>
              <a:t>iface.mainWindow</a:t>
            </a:r>
            <a:r>
              <a:rPr lang="hu-HU" dirty="0"/>
              <a:t>().</a:t>
            </a:r>
            <a:r>
              <a:rPr lang="hu-HU" dirty="0" err="1"/>
              <a:t>repaint</a:t>
            </a:r>
            <a:r>
              <a:rPr lang="hu-HU" dirty="0"/>
              <a:t>()</a:t>
            </a:r>
          </a:p>
          <a:p>
            <a:r>
              <a:rPr lang="hu-HU" dirty="0" smtClean="0"/>
              <a:t>várakoztatás</a:t>
            </a:r>
          </a:p>
          <a:p>
            <a:pPr lvl="1"/>
            <a:r>
              <a:rPr lang="hu-HU" dirty="0" smtClean="0"/>
              <a:t>import </a:t>
            </a:r>
            <a:r>
              <a:rPr lang="hu-HU" dirty="0" err="1" smtClean="0"/>
              <a:t>time</a:t>
            </a:r>
            <a:endParaRPr lang="hu-HU" dirty="0" smtClean="0"/>
          </a:p>
          <a:p>
            <a:pPr lvl="1"/>
            <a:r>
              <a:rPr lang="hu-HU" dirty="0" err="1" smtClean="0"/>
              <a:t>time.sleep</a:t>
            </a:r>
            <a:r>
              <a:rPr lang="hu-HU" dirty="0" smtClean="0"/>
              <a:t>(</a:t>
            </a:r>
            <a:r>
              <a:rPr lang="hu-HU" i="1" dirty="0" smtClean="0"/>
              <a:t>másodpercek</a:t>
            </a:r>
            <a:r>
              <a:rPr lang="hu-HU" dirty="0" smtClean="0"/>
              <a:t>)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DEMO 2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5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Kommunikáció a felhasználóval – eszközfuttatási napló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feedback.pushVersionInfo</a:t>
            </a:r>
            <a:r>
              <a:rPr lang="en-US" dirty="0"/>
              <a:t>(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a </a:t>
            </a:r>
            <a:r>
              <a:rPr lang="hu-HU" dirty="0" smtClean="0"/>
              <a:t>QGIS/GDAL/PROJ stb</a:t>
            </a:r>
            <a:r>
              <a:rPr lang="hu-HU" dirty="0"/>
              <a:t>. aktuális verzióját képernyőre </a:t>
            </a:r>
            <a:r>
              <a:rPr lang="hu-HU" dirty="0" smtClean="0"/>
              <a:t>írja</a:t>
            </a:r>
          </a:p>
          <a:p>
            <a:pPr lvl="1"/>
            <a:r>
              <a:rPr lang="hu-HU" dirty="0" smtClean="0"/>
              <a:t>jellemzően az eszközhívások elején látjuk az eredményét</a:t>
            </a:r>
            <a:endParaRPr lang="hu-HU" dirty="0"/>
          </a:p>
          <a:p>
            <a:r>
              <a:rPr lang="en-US" dirty="0" err="1" smtClean="0"/>
              <a:t>feedback.pushInfo</a:t>
            </a:r>
            <a:r>
              <a:rPr lang="en-US" dirty="0" smtClean="0"/>
              <a:t>(</a:t>
            </a:r>
            <a:r>
              <a:rPr lang="hu-HU" dirty="0" err="1" smtClean="0"/>
              <a:t>info</a:t>
            </a:r>
            <a:r>
              <a:rPr lang="en-US" dirty="0" smtClean="0"/>
              <a:t>)</a:t>
            </a:r>
            <a:endParaRPr lang="hu-HU" dirty="0" smtClean="0"/>
          </a:p>
          <a:p>
            <a:pPr lvl="1"/>
            <a:r>
              <a:rPr lang="hu-HU" dirty="0" smtClean="0"/>
              <a:t>információt, szöveges tájékoztatást ad</a:t>
            </a:r>
          </a:p>
          <a:p>
            <a:pPr lvl="1"/>
            <a:r>
              <a:rPr lang="hu-HU" dirty="0" smtClean="0"/>
              <a:t>pl. "A kiválasztás sikeresen megtörtént.", "Az algoritmus elindult."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08:33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312" y="1422400"/>
            <a:ext cx="3838575" cy="14287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196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Kommunikáció a felhasználóval – eszközfuttatási napló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feedback.pushWarning</a:t>
            </a:r>
            <a:r>
              <a:rPr lang="en-US" dirty="0" smtClean="0"/>
              <a:t>(warning)</a:t>
            </a:r>
            <a:endParaRPr lang="hu-HU" dirty="0" smtClean="0"/>
          </a:p>
          <a:p>
            <a:pPr lvl="1"/>
            <a:r>
              <a:rPr lang="hu-HU" dirty="0" smtClean="0"/>
              <a:t>figyelmeztetést dob</a:t>
            </a:r>
          </a:p>
          <a:p>
            <a:pPr lvl="1"/>
            <a:r>
              <a:rPr lang="hu-HU" dirty="0" smtClean="0"/>
              <a:t>pl. "A bemeneti réteg egy geometriát sem tartalmazott, ezért az átvetítést kihagytuk."</a:t>
            </a:r>
          </a:p>
          <a:p>
            <a:r>
              <a:rPr lang="hu-HU" dirty="0" err="1" smtClean="0"/>
              <a:t>feedback.reportError</a:t>
            </a:r>
            <a:r>
              <a:rPr lang="hu-HU" dirty="0" smtClean="0"/>
              <a:t>(</a:t>
            </a:r>
            <a:r>
              <a:rPr lang="hu-HU" dirty="0" err="1" smtClean="0"/>
              <a:t>error</a:t>
            </a:r>
            <a:r>
              <a:rPr lang="hu-HU" dirty="0" smtClean="0"/>
              <a:t>, </a:t>
            </a:r>
            <a:r>
              <a:rPr lang="hu-HU" dirty="0" err="1" smtClean="0"/>
              <a:t>fatalError</a:t>
            </a:r>
            <a:r>
              <a:rPr lang="hu-HU" dirty="0" smtClean="0"/>
              <a:t> </a:t>
            </a:r>
            <a:r>
              <a:rPr lang="hu-HU" dirty="0"/>
              <a:t>= </a:t>
            </a:r>
            <a:r>
              <a:rPr lang="hu-HU" dirty="0" err="1"/>
              <a:t>False</a:t>
            </a:r>
            <a:r>
              <a:rPr lang="hu-HU" dirty="0"/>
              <a:t>)</a:t>
            </a:r>
            <a:endParaRPr lang="hu-HU" dirty="0" smtClean="0"/>
          </a:p>
          <a:p>
            <a:pPr lvl="1"/>
            <a:r>
              <a:rPr lang="hu-HU" dirty="0" smtClean="0"/>
              <a:t>hibát dob</a:t>
            </a:r>
          </a:p>
          <a:p>
            <a:pPr lvl="1"/>
            <a:r>
              <a:rPr lang="hu-HU" dirty="0" smtClean="0"/>
              <a:t>pl. "Nem találom a bemeneti fájlt."</a:t>
            </a:r>
          </a:p>
          <a:p>
            <a:pPr lvl="1"/>
            <a:r>
              <a:rPr lang="hu-HU" dirty="0" err="1"/>
              <a:t>fatalError</a:t>
            </a:r>
            <a:r>
              <a:rPr lang="hu-HU" dirty="0"/>
              <a:t> = </a:t>
            </a:r>
            <a:r>
              <a:rPr lang="hu-HU" dirty="0" err="1" smtClean="0"/>
              <a:t>True</a:t>
            </a:r>
            <a:r>
              <a:rPr lang="hu-HU" dirty="0" smtClean="0"/>
              <a:t> esetben az algoritmus futása megszakad (</a:t>
            </a:r>
            <a:r>
              <a:rPr lang="hu-HU" dirty="0" err="1" smtClean="0"/>
              <a:t>False</a:t>
            </a:r>
            <a:r>
              <a:rPr lang="hu-HU" dirty="0" smtClean="0"/>
              <a:t> esetben folytatódik)</a:t>
            </a:r>
            <a:endParaRPr lang="hu-HU" dirty="0"/>
          </a:p>
          <a:p>
            <a:endParaRPr lang="hu-HU" dirty="0" smtClean="0"/>
          </a:p>
          <a:p>
            <a:r>
              <a:rPr lang="hu-HU" dirty="0" smtClean="0"/>
              <a:t>ezeket nem a Python-konzolból hívjuk meg</a:t>
            </a:r>
          </a:p>
          <a:p>
            <a:pPr lvl="1"/>
            <a:r>
              <a:rPr lang="hu-HU" dirty="0" smtClean="0"/>
              <a:t>hanem a saját </a:t>
            </a:r>
            <a:r>
              <a:rPr lang="hu-HU" dirty="0" err="1" smtClean="0"/>
              <a:t>szkripteszközünkből</a:t>
            </a:r>
            <a:endParaRPr lang="hu-HU" dirty="0"/>
          </a:p>
          <a:p>
            <a:pPr lvl="1"/>
            <a:r>
              <a:rPr lang="hu-HU" dirty="0" smtClean="0"/>
              <a:t>ezért később próbáljuk ki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9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töltsd be a </a:t>
            </a:r>
            <a:r>
              <a:rPr lang="hu-HU" dirty="0" err="1" smtClean="0"/>
              <a:t>time</a:t>
            </a:r>
            <a:r>
              <a:rPr lang="hu-HU" dirty="0" smtClean="0"/>
              <a:t> nevű modult</a:t>
            </a:r>
          </a:p>
          <a:p>
            <a:r>
              <a:rPr lang="hu-HU" dirty="0" smtClean="0"/>
              <a:t>kapd el egy rétegváltozóba a "</a:t>
            </a:r>
            <a:r>
              <a:rPr lang="hu-HU" dirty="0" err="1" smtClean="0"/>
              <a:t>kozeptajak</a:t>
            </a:r>
            <a:r>
              <a:rPr lang="hu-HU" dirty="0" smtClean="0"/>
              <a:t>" nevű réteget</a:t>
            </a:r>
          </a:p>
          <a:p>
            <a:r>
              <a:rPr lang="hu-HU" dirty="0" smtClean="0"/>
              <a:t>vizsgáld meg, hogy hány elem van rajta kijelölve</a:t>
            </a:r>
          </a:p>
          <a:p>
            <a:r>
              <a:rPr lang="hu-HU" dirty="0" smtClean="0"/>
              <a:t>ha egy sincs,</a:t>
            </a:r>
          </a:p>
          <a:p>
            <a:pPr lvl="1"/>
            <a:r>
              <a:rPr lang="hu-HU" dirty="0" smtClean="0"/>
              <a:t>akkor a felugró információs sávban 2 másodpercig jelenítsél meg egy hibaüzenetet</a:t>
            </a:r>
          </a:p>
          <a:p>
            <a:r>
              <a:rPr lang="hu-HU" dirty="0" smtClean="0"/>
              <a:t>ha van rajta kijelölés,</a:t>
            </a:r>
          </a:p>
          <a:p>
            <a:pPr lvl="1"/>
            <a:r>
              <a:rPr lang="hu-HU" dirty="0" smtClean="0"/>
              <a:t>akkor szüntesd meg a kijelölést,</a:t>
            </a:r>
          </a:p>
          <a:p>
            <a:pPr lvl="1"/>
            <a:r>
              <a:rPr lang="hu-HU" dirty="0" smtClean="0"/>
              <a:t>majd végtelen időre jeleníts meg üzenetet a sikeres műveletről, és frissítsd az ablakot,</a:t>
            </a:r>
          </a:p>
          <a:p>
            <a:pPr lvl="1"/>
            <a:r>
              <a:rPr lang="hu-HU" dirty="0" smtClean="0"/>
              <a:t>a </a:t>
            </a:r>
            <a:r>
              <a:rPr lang="hu-HU" dirty="0" err="1" smtClean="0"/>
              <a:t>time</a:t>
            </a:r>
            <a:r>
              <a:rPr lang="hu-HU" dirty="0" smtClean="0"/>
              <a:t> modul megfelelő függvényét használva várakozz 2 másodpercet</a:t>
            </a:r>
          </a:p>
          <a:p>
            <a:pPr lvl="1"/>
            <a:r>
              <a:rPr lang="hu-HU" dirty="0" smtClean="0"/>
              <a:t>és zárd be a felugró információs sávot</a:t>
            </a:r>
          </a:p>
          <a:p>
            <a:r>
              <a:rPr lang="hu-HU" dirty="0" smtClean="0"/>
              <a:t>ellenőrzésképpen futtasd a kódot úgy is, hogy van kijelölés, és úgy is, hogy nincs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08:33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199" y="1484451"/>
            <a:ext cx="4742155" cy="12497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200" y="111919"/>
            <a:ext cx="4742155" cy="12491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681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Eszközök típusa és metódusai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eszköz: osztály</a:t>
            </a:r>
          </a:p>
          <a:p>
            <a:pPr lvl="1"/>
            <a:r>
              <a:rPr lang="hu-HU" dirty="0"/>
              <a:t>a </a:t>
            </a:r>
            <a:r>
              <a:rPr lang="hu-HU" dirty="0" err="1" smtClean="0"/>
              <a:t>QgsProcessingAlgorithm</a:t>
            </a:r>
            <a:r>
              <a:rPr lang="hu-HU" dirty="0" smtClean="0"/>
              <a:t> nevű osztály gyerekei (leszármazottai)</a:t>
            </a:r>
          </a:p>
          <a:p>
            <a:pPr lvl="1"/>
            <a:r>
              <a:rPr lang="hu-HU" dirty="0" smtClean="0"/>
              <a:t>a szülő osztálynak sok metódusa van</a:t>
            </a:r>
          </a:p>
          <a:p>
            <a:pPr lvl="1"/>
            <a:r>
              <a:rPr lang="hu-HU" dirty="0" smtClean="0"/>
              <a:t>új eszköz készítésekor ezeket felülírhatjuk</a:t>
            </a:r>
          </a:p>
          <a:p>
            <a:pPr lvl="1"/>
            <a:r>
              <a:rPr lang="hu-HU" dirty="0" smtClean="0"/>
              <a:t>más metódusokat csak meghívunk</a:t>
            </a:r>
          </a:p>
          <a:p>
            <a:r>
              <a:rPr lang="hu-HU" dirty="0" smtClean="0"/>
              <a:t>csak meghívott metódusok</a:t>
            </a:r>
            <a:endParaRPr lang="hu-HU" dirty="0"/>
          </a:p>
          <a:p>
            <a:pPr lvl="1"/>
            <a:r>
              <a:rPr lang="hu-HU" dirty="0"/>
              <a:t>.</a:t>
            </a:r>
            <a:r>
              <a:rPr lang="hu-HU" dirty="0" err="1" smtClean="0"/>
              <a:t>createInstance</a:t>
            </a:r>
            <a:r>
              <a:rPr lang="hu-HU" dirty="0" smtClean="0"/>
              <a:t>(): létrehozza az eszközt</a:t>
            </a:r>
            <a:endParaRPr lang="hu-HU" dirty="0"/>
          </a:p>
          <a:p>
            <a:pPr lvl="1"/>
            <a:r>
              <a:rPr lang="hu-HU" dirty="0" smtClean="0"/>
              <a:t>.</a:t>
            </a:r>
            <a:r>
              <a:rPr lang="hu-HU" dirty="0" err="1" smtClean="0"/>
              <a:t>addParameter</a:t>
            </a:r>
            <a:r>
              <a:rPr lang="hu-HU" dirty="0" smtClean="0"/>
              <a:t>(): hozzáad egy bemeneti (</a:t>
            </a:r>
            <a:r>
              <a:rPr lang="hu-HU" dirty="0" err="1" smtClean="0"/>
              <a:t>source</a:t>
            </a:r>
            <a:r>
              <a:rPr lang="hu-HU" dirty="0" smtClean="0"/>
              <a:t>) vagy</a:t>
            </a:r>
            <a:br>
              <a:rPr lang="hu-HU" dirty="0" smtClean="0"/>
            </a:br>
            <a:r>
              <a:rPr lang="hu-HU" dirty="0" smtClean="0"/>
              <a:t>kimeneti (</a:t>
            </a:r>
            <a:r>
              <a:rPr lang="hu-HU" dirty="0" err="1" smtClean="0"/>
              <a:t>sink</a:t>
            </a:r>
            <a:r>
              <a:rPr lang="hu-HU" dirty="0" smtClean="0"/>
              <a:t>) paramétert</a:t>
            </a:r>
          </a:p>
          <a:p>
            <a:pPr lvl="1"/>
            <a:r>
              <a:rPr lang="hu-HU" dirty="0" smtClean="0"/>
              <a:t>.</a:t>
            </a:r>
            <a:r>
              <a:rPr lang="hu-HU" dirty="0" err="1" smtClean="0"/>
              <a:t>parameterAsSource</a:t>
            </a:r>
            <a:r>
              <a:rPr lang="hu-HU" dirty="0" smtClean="0"/>
              <a:t>(): elkapja a bemeneti paramétert</a:t>
            </a:r>
          </a:p>
          <a:p>
            <a:pPr lvl="1"/>
            <a:r>
              <a:rPr lang="hu-HU" dirty="0" smtClean="0"/>
              <a:t>.</a:t>
            </a:r>
            <a:r>
              <a:rPr lang="hu-HU" dirty="0" err="1" smtClean="0"/>
              <a:t>parameterAsSink</a:t>
            </a:r>
            <a:r>
              <a:rPr lang="hu-HU" dirty="0" smtClean="0"/>
              <a:t>(): létrehozza a kimeneti paramétert</a:t>
            </a:r>
            <a:br>
              <a:rPr lang="hu-HU" dirty="0" smtClean="0"/>
            </a:br>
            <a:r>
              <a:rPr lang="hu-HU" dirty="0" smtClean="0"/>
              <a:t>(és az azonosítóját)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08:33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675" y="3945299"/>
            <a:ext cx="4352924" cy="20125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339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5662</TotalTime>
  <Words>2273</Words>
  <Application>Microsoft Office PowerPoint</Application>
  <PresentationFormat>Szélesvásznú</PresentationFormat>
  <Paragraphs>428</Paragraphs>
  <Slides>40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40</vt:i4>
      </vt:variant>
    </vt:vector>
  </HeadingPairs>
  <TitlesOfParts>
    <vt:vector size="46" baseType="lpstr">
      <vt:lpstr>Arial</vt:lpstr>
      <vt:lpstr>Arial Narrow</vt:lpstr>
      <vt:lpstr>Calibri</vt:lpstr>
      <vt:lpstr>Courier New</vt:lpstr>
      <vt:lpstr>Wingdings</vt:lpstr>
      <vt:lpstr>Office-téma</vt:lpstr>
      <vt:lpstr>Eszközök készítése Pythonnal 1.</vt:lpstr>
      <vt:lpstr>Kommunikáció a felhasználóval</vt:lpstr>
      <vt:lpstr>Kommunikáció a felhasználóval – felugró információs sáv</vt:lpstr>
      <vt:lpstr>Kommunikáció a felhasználóval – felugró információs sáv</vt:lpstr>
      <vt:lpstr>Kommunikáció a felhasználóval – felugró információs sáv</vt:lpstr>
      <vt:lpstr>Kommunikáció a felhasználóval – eszközfuttatási napló</vt:lpstr>
      <vt:lpstr>Kommunikáció a felhasználóval – eszközfuttatási napló</vt:lpstr>
      <vt:lpstr>Feladat</vt:lpstr>
      <vt:lpstr>Eszközök típusa és metódusai</vt:lpstr>
      <vt:lpstr>Eszközök típusa és metódusai</vt:lpstr>
      <vt:lpstr>Eszközök típusa és metódusai</vt:lpstr>
      <vt:lpstr>Osztályok</vt:lpstr>
      <vt:lpstr>Eszköz készítése</vt:lpstr>
      <vt:lpstr>Eszköz készítése</vt:lpstr>
      <vt:lpstr>Eszköz készítése</vt:lpstr>
      <vt:lpstr>Eszköz felépítése</vt:lpstr>
      <vt:lpstr>Eszköz felépítése</vt:lpstr>
      <vt:lpstr>Eszköz felépítése</vt:lpstr>
      <vt:lpstr>Eszköz felépítése</vt:lpstr>
      <vt:lpstr>Eszköz felépítése</vt:lpstr>
      <vt:lpstr>Eszköz felépítése</vt:lpstr>
      <vt:lpstr>Eszköz felépítése</vt:lpstr>
      <vt:lpstr>Eszköz felépítése</vt:lpstr>
      <vt:lpstr>Eszköz felépítése</vt:lpstr>
      <vt:lpstr>Eszköz felépítése</vt:lpstr>
      <vt:lpstr>Eszköz felépítése</vt:lpstr>
      <vt:lpstr>Eszköz felépítése</vt:lpstr>
      <vt:lpstr>Gyerekeszközök hívása</vt:lpstr>
      <vt:lpstr>Eszköz felépítése</vt:lpstr>
      <vt:lpstr>Paraméterek hozzáadása</vt:lpstr>
      <vt:lpstr>Paraméterek hozzáadása</vt:lpstr>
      <vt:lpstr>Paraméterek hozzáadása</vt:lpstr>
      <vt:lpstr>Típusok QGIS-ben</vt:lpstr>
      <vt:lpstr>Paraméterek elkapása</vt:lpstr>
      <vt:lpstr>Eszköz felépítése</vt:lpstr>
      <vt:lpstr>Eszköz módosítása sablonból</vt:lpstr>
      <vt:lpstr>Eszköz módosítása sablonból</vt:lpstr>
      <vt:lpstr>Feladat</vt:lpstr>
      <vt:lpstr>Beadandó feladat ismertetése</vt:lpstr>
      <vt:lpstr>Köszönöm a figyelmet!</vt:lpstr>
    </vt:vector>
  </TitlesOfParts>
  <Company>MTA ÖK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Ismerkedés, tematika, követelmény</dc:title>
  <dc:creator>BFÁkos</dc:creator>
  <cp:lastModifiedBy>BFÁkos</cp:lastModifiedBy>
  <cp:revision>336</cp:revision>
  <dcterms:created xsi:type="dcterms:W3CDTF">2021-09-14T06:27:21Z</dcterms:created>
  <dcterms:modified xsi:type="dcterms:W3CDTF">2023-04-11T07:39:32Z</dcterms:modified>
</cp:coreProperties>
</file>